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500"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4/3/2025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14325" y="266700"/>
            <a:ext cx="2867025" cy="1019175"/>
          </a:xfrm>
          <a:custGeom>
            <a:avLst/>
            <a:gdLst/>
            <a:ahLst/>
            <a:cxnLst/>
            <a:rect l="l" t="t" r="r" b="b"/>
            <a:pathLst>
              <a:path w="2867025" h="1019175">
                <a:moveTo>
                  <a:pt x="2867025" y="0"/>
                </a:moveTo>
                <a:lnTo>
                  <a:pt x="169862" y="0"/>
                </a:lnTo>
                <a:lnTo>
                  <a:pt x="124705" y="6069"/>
                </a:lnTo>
                <a:lnTo>
                  <a:pt x="84128" y="23198"/>
                </a:lnTo>
                <a:lnTo>
                  <a:pt x="49750" y="49768"/>
                </a:lnTo>
                <a:lnTo>
                  <a:pt x="23190" y="84158"/>
                </a:lnTo>
                <a:lnTo>
                  <a:pt x="6067" y="124751"/>
                </a:lnTo>
                <a:lnTo>
                  <a:pt x="0" y="169925"/>
                </a:lnTo>
                <a:lnTo>
                  <a:pt x="0" y="1019175"/>
                </a:lnTo>
                <a:lnTo>
                  <a:pt x="2697099" y="1019175"/>
                </a:lnTo>
                <a:lnTo>
                  <a:pt x="2742273" y="1013105"/>
                </a:lnTo>
                <a:lnTo>
                  <a:pt x="2782866" y="995976"/>
                </a:lnTo>
                <a:lnTo>
                  <a:pt x="2817256" y="969406"/>
                </a:lnTo>
                <a:lnTo>
                  <a:pt x="2843826" y="935016"/>
                </a:lnTo>
                <a:lnTo>
                  <a:pt x="2860955" y="894423"/>
                </a:lnTo>
                <a:lnTo>
                  <a:pt x="2867025" y="849249"/>
                </a:lnTo>
                <a:lnTo>
                  <a:pt x="2867025" y="0"/>
                </a:lnTo>
                <a:close/>
              </a:path>
            </a:pathLst>
          </a:custGeom>
          <a:solidFill>
            <a:srgbClr val="001F5F"/>
          </a:solidFill>
        </p:spPr>
        <p:txBody>
          <a:bodyPr wrap="square" lIns="0" tIns="0" rIns="0" bIns="0" rtlCol="0"/>
          <a:lstStyle/>
          <a:p>
            <a:endParaRPr/>
          </a:p>
        </p:txBody>
      </p:sp>
      <p:sp>
        <p:nvSpPr>
          <p:cNvPr id="17" name="bg object 17"/>
          <p:cNvSpPr/>
          <p:nvPr/>
        </p:nvSpPr>
        <p:spPr>
          <a:xfrm>
            <a:off x="314325" y="266700"/>
            <a:ext cx="2867025" cy="1019175"/>
          </a:xfrm>
          <a:custGeom>
            <a:avLst/>
            <a:gdLst/>
            <a:ahLst/>
            <a:cxnLst/>
            <a:rect l="l" t="t" r="r" b="b"/>
            <a:pathLst>
              <a:path w="2867025" h="1019175">
                <a:moveTo>
                  <a:pt x="169862" y="0"/>
                </a:moveTo>
                <a:lnTo>
                  <a:pt x="2867025" y="0"/>
                </a:lnTo>
                <a:lnTo>
                  <a:pt x="2867025" y="849249"/>
                </a:lnTo>
                <a:lnTo>
                  <a:pt x="2860955" y="894423"/>
                </a:lnTo>
                <a:lnTo>
                  <a:pt x="2843826" y="935016"/>
                </a:lnTo>
                <a:lnTo>
                  <a:pt x="2817256" y="969406"/>
                </a:lnTo>
                <a:lnTo>
                  <a:pt x="2782866" y="995976"/>
                </a:lnTo>
                <a:lnTo>
                  <a:pt x="2742273" y="1013105"/>
                </a:lnTo>
                <a:lnTo>
                  <a:pt x="2697099" y="1019175"/>
                </a:lnTo>
                <a:lnTo>
                  <a:pt x="0" y="1019175"/>
                </a:lnTo>
                <a:lnTo>
                  <a:pt x="0" y="169925"/>
                </a:lnTo>
                <a:lnTo>
                  <a:pt x="6067" y="124751"/>
                </a:lnTo>
                <a:lnTo>
                  <a:pt x="23190" y="84158"/>
                </a:lnTo>
                <a:lnTo>
                  <a:pt x="49750" y="49768"/>
                </a:lnTo>
                <a:lnTo>
                  <a:pt x="84128" y="23198"/>
                </a:lnTo>
                <a:lnTo>
                  <a:pt x="124705" y="6069"/>
                </a:lnTo>
                <a:lnTo>
                  <a:pt x="169862" y="0"/>
                </a:lnTo>
                <a:close/>
              </a:path>
            </a:pathLst>
          </a:custGeom>
          <a:ln w="76200">
            <a:solidFill>
              <a:srgbClr val="C8C8C8"/>
            </a:solidFill>
          </a:ln>
        </p:spPr>
        <p:txBody>
          <a:bodyPr wrap="square" lIns="0" tIns="0" rIns="0" bIns="0" rtlCol="0"/>
          <a:lstStyle/>
          <a:p>
            <a:endParaRPr/>
          </a:p>
        </p:txBody>
      </p:sp>
      <p:sp>
        <p:nvSpPr>
          <p:cNvPr id="2" name="Holder 2"/>
          <p:cNvSpPr>
            <a:spLocks noGrp="1"/>
          </p:cNvSpPr>
          <p:nvPr>
            <p:ph type="title"/>
          </p:nvPr>
        </p:nvSpPr>
        <p:spPr>
          <a:xfrm>
            <a:off x="740155" y="249175"/>
            <a:ext cx="2014855" cy="830580"/>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4/3/2025</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80150146-717A-498C-8A0D-CD84A4497DA5}"/>
              </a:ext>
            </a:extLst>
          </p:cNvPr>
          <p:cNvGrpSpPr/>
          <p:nvPr/>
        </p:nvGrpSpPr>
        <p:grpSpPr>
          <a:xfrm>
            <a:off x="147604" y="179813"/>
            <a:ext cx="10366400" cy="7265029"/>
            <a:chOff x="147604" y="179813"/>
            <a:chExt cx="10366400" cy="7265029"/>
          </a:xfrm>
          <a:solidFill>
            <a:schemeClr val="accent3">
              <a:lumMod val="60000"/>
              <a:lumOff val="40000"/>
            </a:schemeClr>
          </a:solidFill>
        </p:grpSpPr>
        <p:grpSp>
          <p:nvGrpSpPr>
            <p:cNvPr id="104" name="Group 103">
              <a:extLst>
                <a:ext uri="{FF2B5EF4-FFF2-40B4-BE49-F238E27FC236}">
                  <a16:creationId xmlns:a16="http://schemas.microsoft.com/office/drawing/2014/main" id="{15D86288-0652-4271-A3BE-473BCAA60B29}"/>
                </a:ext>
              </a:extLst>
            </p:cNvPr>
            <p:cNvGrpSpPr/>
            <p:nvPr/>
          </p:nvGrpSpPr>
          <p:grpSpPr>
            <a:xfrm>
              <a:off x="3427141" y="179813"/>
              <a:ext cx="7086863" cy="4088097"/>
              <a:chOff x="3427141" y="179813"/>
              <a:chExt cx="7086863" cy="4088097"/>
            </a:xfrm>
            <a:grpFill/>
          </p:grpSpPr>
          <p:sp>
            <p:nvSpPr>
              <p:cNvPr id="6" name="object 6"/>
              <p:cNvSpPr/>
              <p:nvPr/>
            </p:nvSpPr>
            <p:spPr>
              <a:xfrm>
                <a:off x="3427141" y="179813"/>
                <a:ext cx="7086863" cy="4088097"/>
              </a:xfrm>
              <a:custGeom>
                <a:avLst/>
                <a:gdLst/>
                <a:ahLst/>
                <a:cxnLst/>
                <a:rect l="l" t="t" r="r" b="b"/>
                <a:pathLst>
                  <a:path w="6943725" h="2562225">
                    <a:moveTo>
                      <a:pt x="427100" y="0"/>
                    </a:moveTo>
                    <a:lnTo>
                      <a:pt x="6943725" y="0"/>
                    </a:lnTo>
                    <a:lnTo>
                      <a:pt x="6943725" y="2135124"/>
                    </a:lnTo>
                    <a:lnTo>
                      <a:pt x="6941219" y="2181676"/>
                    </a:lnTo>
                    <a:lnTo>
                      <a:pt x="6933877" y="2226772"/>
                    </a:lnTo>
                    <a:lnTo>
                      <a:pt x="6921959" y="2270153"/>
                    </a:lnTo>
                    <a:lnTo>
                      <a:pt x="6905723" y="2311558"/>
                    </a:lnTo>
                    <a:lnTo>
                      <a:pt x="6885431" y="2350727"/>
                    </a:lnTo>
                    <a:lnTo>
                      <a:pt x="6861343" y="2387400"/>
                    </a:lnTo>
                    <a:lnTo>
                      <a:pt x="6833718" y="2421317"/>
                    </a:lnTo>
                    <a:lnTo>
                      <a:pt x="6802817" y="2452218"/>
                    </a:lnTo>
                    <a:lnTo>
                      <a:pt x="6768900" y="2479843"/>
                    </a:lnTo>
                    <a:lnTo>
                      <a:pt x="6732227" y="2503932"/>
                    </a:lnTo>
                    <a:lnTo>
                      <a:pt x="6693058" y="2524223"/>
                    </a:lnTo>
                    <a:lnTo>
                      <a:pt x="6651653" y="2540459"/>
                    </a:lnTo>
                    <a:lnTo>
                      <a:pt x="6608272" y="2552377"/>
                    </a:lnTo>
                    <a:lnTo>
                      <a:pt x="6563176" y="2559719"/>
                    </a:lnTo>
                    <a:lnTo>
                      <a:pt x="6516624" y="2562225"/>
                    </a:lnTo>
                    <a:lnTo>
                      <a:pt x="0" y="2562225"/>
                    </a:lnTo>
                    <a:lnTo>
                      <a:pt x="0" y="427100"/>
                    </a:lnTo>
                    <a:lnTo>
                      <a:pt x="2505" y="380548"/>
                    </a:lnTo>
                    <a:lnTo>
                      <a:pt x="9847" y="335452"/>
                    </a:lnTo>
                    <a:lnTo>
                      <a:pt x="21765" y="292071"/>
                    </a:lnTo>
                    <a:lnTo>
                      <a:pt x="38001" y="250666"/>
                    </a:lnTo>
                    <a:lnTo>
                      <a:pt x="58292" y="211497"/>
                    </a:lnTo>
                    <a:lnTo>
                      <a:pt x="82381" y="174824"/>
                    </a:lnTo>
                    <a:lnTo>
                      <a:pt x="110006" y="140907"/>
                    </a:lnTo>
                    <a:lnTo>
                      <a:pt x="140907" y="110006"/>
                    </a:lnTo>
                    <a:lnTo>
                      <a:pt x="174824" y="82381"/>
                    </a:lnTo>
                    <a:lnTo>
                      <a:pt x="211497" y="58293"/>
                    </a:lnTo>
                    <a:lnTo>
                      <a:pt x="250666" y="38001"/>
                    </a:lnTo>
                    <a:lnTo>
                      <a:pt x="292071" y="21765"/>
                    </a:lnTo>
                    <a:lnTo>
                      <a:pt x="335452" y="9847"/>
                    </a:lnTo>
                    <a:lnTo>
                      <a:pt x="380548" y="2505"/>
                    </a:lnTo>
                    <a:lnTo>
                      <a:pt x="427100" y="0"/>
                    </a:lnTo>
                    <a:close/>
                  </a:path>
                </a:pathLst>
              </a:custGeom>
              <a:solidFill>
                <a:schemeClr val="accent2">
                  <a:lumMod val="40000"/>
                  <a:lumOff val="60000"/>
                </a:schemeClr>
              </a:solidFill>
              <a:ln w="12700">
                <a:solidFill>
                  <a:srgbClr val="6D1919"/>
                </a:solidFill>
              </a:ln>
            </p:spPr>
            <p:txBody>
              <a:bodyPr wrap="square" lIns="0" tIns="0" rIns="0" bIns="0" rtlCol="0"/>
              <a:lstStyle/>
              <a:p>
                <a:endParaRPr/>
              </a:p>
            </p:txBody>
          </p:sp>
          <p:sp>
            <p:nvSpPr>
              <p:cNvPr id="9" name="object 9"/>
              <p:cNvSpPr txBox="1"/>
              <p:nvPr/>
            </p:nvSpPr>
            <p:spPr>
              <a:xfrm>
                <a:off x="3542987" y="658383"/>
                <a:ext cx="6971017" cy="3527119"/>
              </a:xfrm>
              <a:custGeom>
                <a:avLst/>
                <a:gdLst>
                  <a:gd name="connsiteX0" fmla="*/ 0 w 6577471"/>
                  <a:gd name="connsiteY0" fmla="*/ 0 h 2101857"/>
                  <a:gd name="connsiteX1" fmla="*/ 6577471 w 6577471"/>
                  <a:gd name="connsiteY1" fmla="*/ 0 h 2101857"/>
                  <a:gd name="connsiteX2" fmla="*/ 6577471 w 6577471"/>
                  <a:gd name="connsiteY2" fmla="*/ 2101857 h 2101857"/>
                  <a:gd name="connsiteX3" fmla="*/ 0 w 6577471"/>
                  <a:gd name="connsiteY3" fmla="*/ 2101857 h 2101857"/>
                  <a:gd name="connsiteX4" fmla="*/ 0 w 6577471"/>
                  <a:gd name="connsiteY4" fmla="*/ 0 h 2101857"/>
                  <a:gd name="connsiteX0" fmla="*/ 0 w 6616382"/>
                  <a:gd name="connsiteY0" fmla="*/ 0 h 3142716"/>
                  <a:gd name="connsiteX1" fmla="*/ 6577471 w 6616382"/>
                  <a:gd name="connsiteY1" fmla="*/ 0 h 3142716"/>
                  <a:gd name="connsiteX2" fmla="*/ 6616382 w 6616382"/>
                  <a:gd name="connsiteY2" fmla="*/ 3142716 h 3142716"/>
                  <a:gd name="connsiteX3" fmla="*/ 0 w 6616382"/>
                  <a:gd name="connsiteY3" fmla="*/ 2101857 h 3142716"/>
                  <a:gd name="connsiteX4" fmla="*/ 0 w 6616382"/>
                  <a:gd name="connsiteY4" fmla="*/ 0 h 3142716"/>
                  <a:gd name="connsiteX0" fmla="*/ 9728 w 6626110"/>
                  <a:gd name="connsiteY0" fmla="*/ 0 h 3162172"/>
                  <a:gd name="connsiteX1" fmla="*/ 6587199 w 6626110"/>
                  <a:gd name="connsiteY1" fmla="*/ 0 h 3162172"/>
                  <a:gd name="connsiteX2" fmla="*/ 6626110 w 6626110"/>
                  <a:gd name="connsiteY2" fmla="*/ 3142716 h 3162172"/>
                  <a:gd name="connsiteX3" fmla="*/ 0 w 6626110"/>
                  <a:gd name="connsiteY3" fmla="*/ 3162172 h 3162172"/>
                  <a:gd name="connsiteX4" fmla="*/ 9728 w 6626110"/>
                  <a:gd name="connsiteY4" fmla="*/ 0 h 3162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110" h="3162172">
                    <a:moveTo>
                      <a:pt x="9728" y="0"/>
                    </a:moveTo>
                    <a:lnTo>
                      <a:pt x="6587199" y="0"/>
                    </a:lnTo>
                    <a:lnTo>
                      <a:pt x="6626110" y="3142716"/>
                    </a:lnTo>
                    <a:lnTo>
                      <a:pt x="0" y="3162172"/>
                    </a:lnTo>
                    <a:cubicBezTo>
                      <a:pt x="3243" y="2108115"/>
                      <a:pt x="6485" y="1054057"/>
                      <a:pt x="9728" y="0"/>
                    </a:cubicBezTo>
                    <a:close/>
                  </a:path>
                </a:pathLst>
              </a:custGeom>
              <a:solidFill>
                <a:schemeClr val="accent2">
                  <a:lumMod val="40000"/>
                  <a:lumOff val="60000"/>
                </a:schemeClr>
              </a:solidFill>
            </p:spPr>
            <p:txBody>
              <a:bodyPr vert="horz" wrap="square" lIns="0" tIns="125730" rIns="0" bIns="0" rtlCol="0">
                <a:spAutoFit/>
              </a:bodyPr>
              <a:lstStyle/>
              <a:p>
                <a:pPr marL="12700" marR="16510">
                  <a:lnSpc>
                    <a:spcPct val="109700"/>
                  </a:lnSpc>
                  <a:spcBef>
                    <a:spcPts val="515"/>
                  </a:spcBef>
                </a:pPr>
                <a:r>
                  <a:rPr lang="en-GB" sz="1000" dirty="0">
                    <a:latin typeface="Calibri"/>
                    <a:cs typeface="Calibri"/>
                  </a:rPr>
                  <a:t>In</a:t>
                </a:r>
                <a:r>
                  <a:rPr lang="en-GB" sz="1000" b="1" spc="-20" dirty="0">
                    <a:latin typeface="Calibri"/>
                    <a:cs typeface="Calibri"/>
                  </a:rPr>
                  <a:t> </a:t>
                </a:r>
                <a:r>
                  <a:rPr lang="en-GB" sz="1000" b="1" dirty="0">
                    <a:latin typeface="Calibri"/>
                    <a:cs typeface="Calibri"/>
                  </a:rPr>
                  <a:t>English </a:t>
                </a:r>
                <a:r>
                  <a:rPr lang="en-GB" sz="1000" dirty="0">
                    <a:latin typeface="Calibri"/>
                    <a:cs typeface="Calibri"/>
                  </a:rPr>
                  <a:t>we will be looking at the book “The Roman Quests, Escape from Rome”. In this story we will be looking at character descriptions, the setting of story, and what writer wants the outcome to be (save </a:t>
                </a:r>
                <a:r>
                  <a:rPr lang="en-GB" sz="1000" dirty="0" err="1">
                    <a:latin typeface="Calibri"/>
                    <a:cs typeface="Calibri"/>
                  </a:rPr>
                  <a:t>Britian</a:t>
                </a:r>
                <a:r>
                  <a:rPr lang="en-GB" sz="1000" dirty="0">
                    <a:latin typeface="Calibri"/>
                    <a:cs typeface="Calibri"/>
                  </a:rPr>
                  <a:t>). We will then be writing our own settings and characters with our own quest story. We will also be looking at fact files of “Julia </a:t>
                </a:r>
                <a:r>
                  <a:rPr lang="en-GB" sz="1000" dirty="0" err="1">
                    <a:latin typeface="Calibri"/>
                    <a:cs typeface="Calibri"/>
                  </a:rPr>
                  <a:t>Ceaser</a:t>
                </a:r>
                <a:r>
                  <a:rPr lang="en-GB" sz="1000" dirty="0">
                    <a:latin typeface="Calibri"/>
                    <a:cs typeface="Calibri"/>
                  </a:rPr>
                  <a:t>” and “Boudica” and writing our own fact files. In English we will be researching what life would been like for solider and writing a diary entry of “the life of Roman solider”.  We will also be studying the book “Escape from Pompeii”. </a:t>
                </a:r>
              </a:p>
              <a:p>
                <a:pPr marL="12700" marR="16510">
                  <a:lnSpc>
                    <a:spcPct val="109700"/>
                  </a:lnSpc>
                  <a:spcBef>
                    <a:spcPts val="515"/>
                  </a:spcBef>
                </a:pPr>
                <a:r>
                  <a:rPr lang="en-GB" sz="1000" spc="-20" dirty="0">
                    <a:latin typeface="Calibri"/>
                    <a:cs typeface="Calibri"/>
                  </a:rPr>
                  <a:t>I</a:t>
                </a:r>
                <a:r>
                  <a:rPr lang="en-GB" sz="1000" b="1" dirty="0">
                    <a:latin typeface="Calibri"/>
                    <a:cs typeface="Calibri"/>
                  </a:rPr>
                  <a:t>n</a:t>
                </a:r>
                <a:r>
                  <a:rPr lang="en-GB" sz="1000" b="1" spc="-15" dirty="0">
                    <a:latin typeface="Calibri"/>
                    <a:cs typeface="Calibri"/>
                  </a:rPr>
                  <a:t> </a:t>
                </a:r>
                <a:r>
                  <a:rPr lang="en-GB" sz="1000" b="1" dirty="0">
                    <a:latin typeface="Calibri"/>
                    <a:cs typeface="Calibri"/>
                  </a:rPr>
                  <a:t>Maths </a:t>
                </a:r>
                <a:r>
                  <a:rPr lang="en-GB" sz="1000" spc="-20" dirty="0">
                    <a:latin typeface="Calibri"/>
                    <a:cs typeface="Calibri"/>
                  </a:rPr>
                  <a:t>we will be continuing with multiplication and division. This unit will look at related calculations, multiplying a 2-digit number by 1 digit number. We will also look at diving a 2-digit number by 1 digit number with no exchange. We will also look at length and perimeter, measuring in centimetres, millimetres and calculating the perimeter. In spring term 2 we will look at fractions, comparing and ordering unit and non unit fractions. We will also count in fractions using a number line. We will also look at decimals and how this ties into fractions.  In spring term 2 we will also look at measuring mass in kilograms, grams and the volume of millimetres.  </a:t>
                </a:r>
              </a:p>
              <a:p>
                <a:pPr marL="12700" marR="16510">
                  <a:lnSpc>
                    <a:spcPct val="109700"/>
                  </a:lnSpc>
                  <a:spcBef>
                    <a:spcPts val="515"/>
                  </a:spcBef>
                </a:pPr>
                <a:r>
                  <a:rPr lang="en-GB" sz="1000" dirty="0">
                    <a:latin typeface="Calibri"/>
                    <a:cs typeface="Calibri"/>
                  </a:rPr>
                  <a:t>In</a:t>
                </a:r>
                <a:r>
                  <a:rPr lang="en-GB" sz="1000" b="1" spc="-10" dirty="0">
                    <a:latin typeface="Calibri"/>
                    <a:cs typeface="Calibri"/>
                  </a:rPr>
                  <a:t> </a:t>
                </a:r>
                <a:r>
                  <a:rPr lang="en-GB" sz="1000" b="1" dirty="0">
                    <a:latin typeface="Calibri"/>
                    <a:cs typeface="Calibri"/>
                  </a:rPr>
                  <a:t>Science</a:t>
                </a:r>
                <a:r>
                  <a:rPr lang="en-GB" sz="1000" b="1" spc="-15" dirty="0">
                    <a:latin typeface="Calibri"/>
                    <a:cs typeface="Calibri"/>
                  </a:rPr>
                  <a:t> </a:t>
                </a:r>
                <a:r>
                  <a:rPr lang="en-GB" sz="1000" spc="-15" dirty="0">
                    <a:latin typeface="Calibri"/>
                    <a:cs typeface="Calibri"/>
                  </a:rPr>
                  <a:t>we will be looking at “light and sound” in spring term 1. This will include the differences between light sources and nonlight sources, exploring materials which are reflective and identifying how sounds are made. In spring term 2 we will look at “forces and magnets”. We will compare how things move on different surfaces and understand that magnetic forces can act at a distance. </a:t>
                </a:r>
              </a:p>
              <a:p>
                <a:pPr marL="12700" marR="16510">
                  <a:lnSpc>
                    <a:spcPct val="109700"/>
                  </a:lnSpc>
                  <a:spcBef>
                    <a:spcPts val="515"/>
                  </a:spcBef>
                </a:pPr>
                <a:r>
                  <a:rPr lang="en-GB" sz="1000" dirty="0">
                    <a:latin typeface="Calibri"/>
                    <a:cs typeface="Calibri"/>
                  </a:rPr>
                  <a:t>In</a:t>
                </a:r>
                <a:r>
                  <a:rPr lang="en-GB" sz="1000" b="1" spc="-10" dirty="0">
                    <a:latin typeface="Calibri"/>
                    <a:cs typeface="Calibri"/>
                  </a:rPr>
                  <a:t> Religious Education </a:t>
                </a:r>
                <a:r>
                  <a:rPr lang="en-GB" sz="1000" spc="-10" dirty="0">
                    <a:latin typeface="Calibri"/>
                    <a:cs typeface="Calibri"/>
                  </a:rPr>
                  <a:t>in spring term 1 we will be looking at the gospel (people of God) and connections between the bible and what Christians believe about God. We will also look at what Hindu’s believe about their God and identify how events in history have shaped the belief of Hinduism. In Spring term 2 we will look at the salvation in the lead up to Holy week for Christians. We will explore the philosophy of this and how people make moral decisions. We will be looking at using more than one reason to support a view, the effect of the salvation story and  the difference between knowing and believing. The effects of the salvation story will lead into how Christians respond to issues today and explore giving an opinion. </a:t>
                </a:r>
              </a:p>
            </p:txBody>
          </p:sp>
        </p:grpSp>
        <p:sp>
          <p:nvSpPr>
            <p:cNvPr id="15" name="object 15"/>
            <p:cNvSpPr/>
            <p:nvPr/>
          </p:nvSpPr>
          <p:spPr>
            <a:xfrm>
              <a:off x="204770" y="2228996"/>
              <a:ext cx="3053315" cy="948495"/>
            </a:xfrm>
            <a:custGeom>
              <a:avLst/>
              <a:gdLst/>
              <a:ahLst/>
              <a:cxnLst/>
              <a:rect l="l" t="t" r="r" b="b"/>
              <a:pathLst>
                <a:path w="2307590" h="1391920">
                  <a:moveTo>
                    <a:pt x="2307590" y="0"/>
                  </a:moveTo>
                  <a:lnTo>
                    <a:pt x="231990" y="0"/>
                  </a:lnTo>
                  <a:lnTo>
                    <a:pt x="185235" y="4714"/>
                  </a:lnTo>
                  <a:lnTo>
                    <a:pt x="141687" y="18234"/>
                  </a:lnTo>
                  <a:lnTo>
                    <a:pt x="102280" y="39627"/>
                  </a:lnTo>
                  <a:lnTo>
                    <a:pt x="67946" y="67960"/>
                  </a:lnTo>
                  <a:lnTo>
                    <a:pt x="39619" y="102300"/>
                  </a:lnTo>
                  <a:lnTo>
                    <a:pt x="18230" y="141714"/>
                  </a:lnTo>
                  <a:lnTo>
                    <a:pt x="4713" y="185267"/>
                  </a:lnTo>
                  <a:lnTo>
                    <a:pt x="0" y="232029"/>
                  </a:lnTo>
                  <a:lnTo>
                    <a:pt x="0" y="1391920"/>
                  </a:lnTo>
                  <a:lnTo>
                    <a:pt x="2075561" y="1391920"/>
                  </a:lnTo>
                  <a:lnTo>
                    <a:pt x="2122322" y="1387205"/>
                  </a:lnTo>
                  <a:lnTo>
                    <a:pt x="2165875" y="1373685"/>
                  </a:lnTo>
                  <a:lnTo>
                    <a:pt x="2205289" y="1352292"/>
                  </a:lnTo>
                  <a:lnTo>
                    <a:pt x="2239629" y="1323959"/>
                  </a:lnTo>
                  <a:lnTo>
                    <a:pt x="2267962" y="1289619"/>
                  </a:lnTo>
                  <a:lnTo>
                    <a:pt x="2289355" y="1250205"/>
                  </a:lnTo>
                  <a:lnTo>
                    <a:pt x="2302875" y="1206652"/>
                  </a:lnTo>
                  <a:lnTo>
                    <a:pt x="2307590" y="1159891"/>
                  </a:lnTo>
                  <a:lnTo>
                    <a:pt x="2307590" y="0"/>
                  </a:lnTo>
                  <a:close/>
                </a:path>
              </a:pathLst>
            </a:custGeom>
            <a:solidFill>
              <a:schemeClr val="accent2">
                <a:lumMod val="40000"/>
                <a:lumOff val="60000"/>
              </a:schemeClr>
            </a:solidFill>
            <a:ln>
              <a:solidFill>
                <a:schemeClr val="accent2">
                  <a:lumMod val="50000"/>
                </a:schemeClr>
              </a:solidFill>
            </a:ln>
          </p:spPr>
          <p:txBody>
            <a:bodyPr wrap="square" lIns="0" tIns="0" rIns="0" bIns="0" rtlCol="0"/>
            <a:lstStyle/>
            <a:p>
              <a:endParaRPr/>
            </a:p>
          </p:txBody>
        </p:sp>
        <p:grpSp>
          <p:nvGrpSpPr>
            <p:cNvPr id="100" name="Group 99">
              <a:extLst>
                <a:ext uri="{FF2B5EF4-FFF2-40B4-BE49-F238E27FC236}">
                  <a16:creationId xmlns:a16="http://schemas.microsoft.com/office/drawing/2014/main" id="{81F0164D-8906-4100-AE44-EABBA542EF0F}"/>
                </a:ext>
              </a:extLst>
            </p:cNvPr>
            <p:cNvGrpSpPr/>
            <p:nvPr/>
          </p:nvGrpSpPr>
          <p:grpSpPr>
            <a:xfrm>
              <a:off x="5716622" y="4350756"/>
              <a:ext cx="2347595" cy="1403985"/>
              <a:chOff x="8055609" y="2866390"/>
              <a:chExt cx="2347595" cy="1403985"/>
            </a:xfrm>
            <a:grpFill/>
          </p:grpSpPr>
          <p:grpSp>
            <p:nvGrpSpPr>
              <p:cNvPr id="19" name="object 19"/>
              <p:cNvGrpSpPr/>
              <p:nvPr/>
            </p:nvGrpSpPr>
            <p:grpSpPr>
              <a:xfrm>
                <a:off x="8055609" y="2866390"/>
                <a:ext cx="2347595" cy="1403985"/>
                <a:chOff x="8055609" y="2866390"/>
                <a:chExt cx="2347595" cy="1403985"/>
              </a:xfrm>
              <a:grpFill/>
            </p:grpSpPr>
            <p:sp>
              <p:nvSpPr>
                <p:cNvPr id="20" name="object 20"/>
                <p:cNvSpPr/>
                <p:nvPr/>
              </p:nvSpPr>
              <p:spPr>
                <a:xfrm>
                  <a:off x="8061959" y="2872740"/>
                  <a:ext cx="2334895" cy="1391285"/>
                </a:xfrm>
                <a:custGeom>
                  <a:avLst/>
                  <a:gdLst/>
                  <a:ahLst/>
                  <a:cxnLst/>
                  <a:rect l="l" t="t" r="r" b="b"/>
                  <a:pathLst>
                    <a:path w="2334895" h="1391285">
                      <a:moveTo>
                        <a:pt x="2334895" y="0"/>
                      </a:moveTo>
                      <a:lnTo>
                        <a:pt x="231901" y="0"/>
                      </a:lnTo>
                      <a:lnTo>
                        <a:pt x="185146" y="4708"/>
                      </a:lnTo>
                      <a:lnTo>
                        <a:pt x="141606" y="18214"/>
                      </a:lnTo>
                      <a:lnTo>
                        <a:pt x="102213" y="39587"/>
                      </a:lnTo>
                      <a:lnTo>
                        <a:pt x="67897" y="67897"/>
                      </a:lnTo>
                      <a:lnTo>
                        <a:pt x="39587" y="102213"/>
                      </a:lnTo>
                      <a:lnTo>
                        <a:pt x="18214" y="141606"/>
                      </a:lnTo>
                      <a:lnTo>
                        <a:pt x="4708" y="185146"/>
                      </a:lnTo>
                      <a:lnTo>
                        <a:pt x="0" y="231901"/>
                      </a:lnTo>
                      <a:lnTo>
                        <a:pt x="0" y="1391285"/>
                      </a:lnTo>
                      <a:lnTo>
                        <a:pt x="2102993" y="1391285"/>
                      </a:lnTo>
                      <a:lnTo>
                        <a:pt x="2149748" y="1386576"/>
                      </a:lnTo>
                      <a:lnTo>
                        <a:pt x="2193288" y="1373070"/>
                      </a:lnTo>
                      <a:lnTo>
                        <a:pt x="2232681" y="1351697"/>
                      </a:lnTo>
                      <a:lnTo>
                        <a:pt x="2266997" y="1323387"/>
                      </a:lnTo>
                      <a:lnTo>
                        <a:pt x="2295307" y="1289071"/>
                      </a:lnTo>
                      <a:lnTo>
                        <a:pt x="2316680" y="1249678"/>
                      </a:lnTo>
                      <a:lnTo>
                        <a:pt x="2330186" y="1206138"/>
                      </a:lnTo>
                      <a:lnTo>
                        <a:pt x="2334895" y="1159383"/>
                      </a:lnTo>
                      <a:lnTo>
                        <a:pt x="2334895" y="0"/>
                      </a:lnTo>
                      <a:close/>
                    </a:path>
                  </a:pathLst>
                </a:custGeom>
                <a:grpFill/>
                <a:ln>
                  <a:solidFill>
                    <a:schemeClr val="accent2">
                      <a:lumMod val="50000"/>
                    </a:schemeClr>
                  </a:solidFill>
                </a:ln>
              </p:spPr>
              <p:txBody>
                <a:bodyPr wrap="square" lIns="0" tIns="0" rIns="0" bIns="0" rtlCol="0"/>
                <a:lstStyle/>
                <a:p>
                  <a:endParaRPr/>
                </a:p>
              </p:txBody>
            </p:sp>
            <p:sp>
              <p:nvSpPr>
                <p:cNvPr id="21" name="object 21"/>
                <p:cNvSpPr/>
                <p:nvPr/>
              </p:nvSpPr>
              <p:spPr>
                <a:xfrm>
                  <a:off x="8061959" y="2872740"/>
                  <a:ext cx="2334895" cy="1391285"/>
                </a:xfrm>
                <a:custGeom>
                  <a:avLst/>
                  <a:gdLst/>
                  <a:ahLst/>
                  <a:cxnLst/>
                  <a:rect l="l" t="t" r="r" b="b"/>
                  <a:pathLst>
                    <a:path w="2334895" h="1391285">
                      <a:moveTo>
                        <a:pt x="231901" y="0"/>
                      </a:moveTo>
                      <a:lnTo>
                        <a:pt x="2334895" y="0"/>
                      </a:lnTo>
                      <a:lnTo>
                        <a:pt x="2334895" y="1159383"/>
                      </a:lnTo>
                      <a:lnTo>
                        <a:pt x="2330186" y="1206138"/>
                      </a:lnTo>
                      <a:lnTo>
                        <a:pt x="2316680" y="1249678"/>
                      </a:lnTo>
                      <a:lnTo>
                        <a:pt x="2295307" y="1289071"/>
                      </a:lnTo>
                      <a:lnTo>
                        <a:pt x="2266997" y="1323387"/>
                      </a:lnTo>
                      <a:lnTo>
                        <a:pt x="2232681" y="1351697"/>
                      </a:lnTo>
                      <a:lnTo>
                        <a:pt x="2193288" y="1373070"/>
                      </a:lnTo>
                      <a:lnTo>
                        <a:pt x="2149748" y="1386576"/>
                      </a:lnTo>
                      <a:lnTo>
                        <a:pt x="2102993" y="1391285"/>
                      </a:lnTo>
                      <a:lnTo>
                        <a:pt x="0" y="1391285"/>
                      </a:lnTo>
                      <a:lnTo>
                        <a:pt x="0" y="231901"/>
                      </a:lnTo>
                      <a:lnTo>
                        <a:pt x="4708" y="185146"/>
                      </a:lnTo>
                      <a:lnTo>
                        <a:pt x="18214" y="141606"/>
                      </a:lnTo>
                      <a:lnTo>
                        <a:pt x="39587" y="102213"/>
                      </a:lnTo>
                      <a:lnTo>
                        <a:pt x="67897" y="67897"/>
                      </a:lnTo>
                      <a:lnTo>
                        <a:pt x="102213" y="39587"/>
                      </a:lnTo>
                      <a:lnTo>
                        <a:pt x="141606" y="18214"/>
                      </a:lnTo>
                      <a:lnTo>
                        <a:pt x="185146" y="4708"/>
                      </a:lnTo>
                      <a:lnTo>
                        <a:pt x="231901" y="0"/>
                      </a:lnTo>
                      <a:close/>
                    </a:path>
                  </a:pathLst>
                </a:custGeom>
                <a:solidFill>
                  <a:schemeClr val="accent2">
                    <a:lumMod val="40000"/>
                    <a:lumOff val="60000"/>
                  </a:schemeClr>
                </a:solidFill>
                <a:ln w="12700">
                  <a:solidFill>
                    <a:schemeClr val="accent2">
                      <a:lumMod val="50000"/>
                    </a:schemeClr>
                  </a:solidFill>
                </a:ln>
              </p:spPr>
              <p:txBody>
                <a:bodyPr wrap="square" lIns="0" tIns="0" rIns="0" bIns="0" rtlCol="0"/>
                <a:lstStyle/>
                <a:p>
                  <a:endParaRPr/>
                </a:p>
              </p:txBody>
            </p:sp>
          </p:grpSp>
          <p:sp>
            <p:nvSpPr>
              <p:cNvPr id="23" name="object 23"/>
              <p:cNvSpPr txBox="1"/>
              <p:nvPr/>
            </p:nvSpPr>
            <p:spPr>
              <a:xfrm>
                <a:off x="8083551" y="3061922"/>
                <a:ext cx="2268153" cy="1189941"/>
              </a:xfrm>
              <a:prstGeom prst="rect">
                <a:avLst/>
              </a:prstGeom>
              <a:solidFill>
                <a:schemeClr val="accent2">
                  <a:lumMod val="40000"/>
                  <a:lumOff val="60000"/>
                </a:schemeClr>
              </a:solidFill>
            </p:spPr>
            <p:txBody>
              <a:bodyPr vert="horz" wrap="square" lIns="0" tIns="13335" rIns="0" bIns="0" rtlCol="0">
                <a:spAutoFit/>
              </a:bodyPr>
              <a:lstStyle/>
              <a:p>
                <a:pPr marL="12700" marR="5080">
                  <a:lnSpc>
                    <a:spcPct val="109600"/>
                  </a:lnSpc>
                  <a:spcBef>
                    <a:spcPts val="105"/>
                  </a:spcBef>
                </a:pPr>
                <a:r>
                  <a:rPr lang="en-GB" sz="1000" dirty="0">
                    <a:latin typeface="Calibri"/>
                    <a:cs typeface="Calibri"/>
                  </a:rPr>
                  <a:t>In</a:t>
                </a:r>
                <a:r>
                  <a:rPr lang="en-GB" sz="1000" spc="-15" dirty="0">
                    <a:latin typeface="Calibri"/>
                    <a:cs typeface="Calibri"/>
                  </a:rPr>
                  <a:t> </a:t>
                </a:r>
                <a:r>
                  <a:rPr lang="en-GB" sz="1000" b="1" spc="-15" dirty="0">
                    <a:latin typeface="Calibri"/>
                    <a:cs typeface="Calibri"/>
                  </a:rPr>
                  <a:t>History </a:t>
                </a:r>
                <a:r>
                  <a:rPr lang="en-GB" sz="1000" spc="-15" dirty="0">
                    <a:latin typeface="Calibri"/>
                    <a:cs typeface="Calibri"/>
                  </a:rPr>
                  <a:t>we will be learning about the Romans. We will look at how people’s lives changed from the historical events of the Roman emperor and the impact it had on Britain. Some topics will include </a:t>
                </a:r>
                <a:r>
                  <a:rPr lang="en-GB" sz="1000" dirty="0">
                    <a:latin typeface="+mj-lt"/>
                  </a:rPr>
                  <a:t>Julius Caesar’s attempted invasion and  Boudica effect in Britain. </a:t>
                </a:r>
                <a:endParaRPr lang="en-GB" sz="1000" dirty="0">
                  <a:latin typeface="+mj-lt"/>
                  <a:cs typeface="Calibri"/>
                </a:endParaRPr>
              </a:p>
            </p:txBody>
          </p:sp>
          <p:sp>
            <p:nvSpPr>
              <p:cNvPr id="22" name="object 22"/>
              <p:cNvSpPr txBox="1"/>
              <p:nvPr/>
            </p:nvSpPr>
            <p:spPr>
              <a:xfrm>
                <a:off x="9125584" y="2903848"/>
                <a:ext cx="1271270" cy="221855"/>
              </a:xfrm>
              <a:prstGeom prst="rect">
                <a:avLst/>
              </a:prstGeom>
              <a:solidFill>
                <a:schemeClr val="accent2">
                  <a:lumMod val="50000"/>
                </a:schemeClr>
              </a:solidFill>
            </p:spPr>
            <p:txBody>
              <a:bodyPr vert="horz" wrap="square" lIns="0" tIns="52069" rIns="0" bIns="0" rtlCol="0">
                <a:spAutoFit/>
              </a:bodyPr>
              <a:lstStyle/>
              <a:p>
                <a:pPr marL="729615">
                  <a:lnSpc>
                    <a:spcPct val="100000"/>
                  </a:lnSpc>
                  <a:spcBef>
                    <a:spcPts val="409"/>
                  </a:spcBef>
                </a:pPr>
                <a:r>
                  <a:rPr lang="en-GB" sz="1100" spc="-10" dirty="0">
                    <a:solidFill>
                      <a:srgbClr val="FFFFFF"/>
                    </a:solidFill>
                    <a:latin typeface="Calibri"/>
                    <a:cs typeface="Calibri"/>
                  </a:rPr>
                  <a:t>History</a:t>
                </a:r>
                <a:endParaRPr sz="1100" dirty="0">
                  <a:latin typeface="Calibri"/>
                  <a:cs typeface="Calibri"/>
                </a:endParaRPr>
              </a:p>
            </p:txBody>
          </p:sp>
        </p:grpSp>
        <p:grpSp>
          <p:nvGrpSpPr>
            <p:cNvPr id="99" name="Group 98">
              <a:extLst>
                <a:ext uri="{FF2B5EF4-FFF2-40B4-BE49-F238E27FC236}">
                  <a16:creationId xmlns:a16="http://schemas.microsoft.com/office/drawing/2014/main" id="{6777DA5E-B306-41E3-968E-1CE56C48134B}"/>
                </a:ext>
              </a:extLst>
            </p:cNvPr>
            <p:cNvGrpSpPr/>
            <p:nvPr/>
          </p:nvGrpSpPr>
          <p:grpSpPr>
            <a:xfrm>
              <a:off x="3157710" y="4410078"/>
              <a:ext cx="2424385" cy="1298137"/>
              <a:chOff x="5366430" y="2872740"/>
              <a:chExt cx="2424385" cy="1298137"/>
            </a:xfrm>
            <a:grpFill/>
          </p:grpSpPr>
          <p:sp>
            <p:nvSpPr>
              <p:cNvPr id="26" name="object 26"/>
              <p:cNvSpPr/>
              <p:nvPr/>
            </p:nvSpPr>
            <p:spPr>
              <a:xfrm>
                <a:off x="5366430" y="2872740"/>
                <a:ext cx="2424385" cy="1298137"/>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solidFill>
                <a:schemeClr val="accent2">
                  <a:lumMod val="40000"/>
                  <a:lumOff val="60000"/>
                </a:schemeClr>
              </a:solidFill>
              <a:ln w="12700">
                <a:solidFill>
                  <a:schemeClr val="accent2">
                    <a:lumMod val="50000"/>
                  </a:schemeClr>
                </a:solidFill>
              </a:ln>
            </p:spPr>
            <p:txBody>
              <a:bodyPr wrap="square" lIns="0" tIns="0" rIns="0" bIns="0" rtlCol="0"/>
              <a:lstStyle/>
              <a:p>
                <a:endParaRPr/>
              </a:p>
            </p:txBody>
          </p:sp>
          <p:sp>
            <p:nvSpPr>
              <p:cNvPr id="27" name="object 27"/>
              <p:cNvSpPr txBox="1"/>
              <p:nvPr/>
            </p:nvSpPr>
            <p:spPr>
              <a:xfrm>
                <a:off x="6480924" y="2884028"/>
                <a:ext cx="1271270" cy="221855"/>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Computing</a:t>
                </a:r>
                <a:endParaRPr sz="1100" dirty="0">
                  <a:latin typeface="Calibri"/>
                  <a:cs typeface="Calibri"/>
                </a:endParaRPr>
              </a:p>
            </p:txBody>
          </p:sp>
          <p:sp>
            <p:nvSpPr>
              <p:cNvPr id="28" name="object 28"/>
              <p:cNvSpPr txBox="1"/>
              <p:nvPr/>
            </p:nvSpPr>
            <p:spPr>
              <a:xfrm>
                <a:off x="5459441" y="3098012"/>
                <a:ext cx="2280209" cy="1011815"/>
              </a:xfrm>
              <a:prstGeom prst="rect">
                <a:avLst/>
              </a:prstGeom>
              <a:solidFill>
                <a:schemeClr val="accent2">
                  <a:lumMod val="40000"/>
                  <a:lumOff val="60000"/>
                </a:schemeClr>
              </a:solidFill>
            </p:spPr>
            <p:txBody>
              <a:bodyPr vert="horz" wrap="square" lIns="0" tIns="13335" rIns="0" bIns="0" rtlCol="0">
                <a:spAutoFit/>
              </a:bodyPr>
              <a:lstStyle/>
              <a:p>
                <a:pPr marL="12700" marR="5080">
                  <a:lnSpc>
                    <a:spcPct val="108500"/>
                  </a:lnSpc>
                  <a:spcBef>
                    <a:spcPts val="105"/>
                  </a:spcBef>
                </a:pPr>
                <a:r>
                  <a:rPr lang="en-GB" sz="1000" dirty="0">
                    <a:latin typeface="Calibri"/>
                    <a:cs typeface="Calibri"/>
                  </a:rPr>
                  <a:t>In</a:t>
                </a:r>
                <a:r>
                  <a:rPr lang="en-GB" sz="1000" spc="-15" dirty="0">
                    <a:latin typeface="Calibri"/>
                    <a:cs typeface="Calibri"/>
                  </a:rPr>
                  <a:t> </a:t>
                </a:r>
                <a:r>
                  <a:rPr lang="en-GB" sz="1000" b="1" dirty="0">
                    <a:latin typeface="Calibri"/>
                    <a:cs typeface="Calibri"/>
                  </a:rPr>
                  <a:t>Computing</a:t>
                </a:r>
                <a:r>
                  <a:rPr lang="en-GB" sz="1000" b="1" dirty="0">
                    <a:latin typeface="Calibri" panose="020F0502020204030204" pitchFamily="34" charset="0"/>
                    <a:cs typeface="Times New Roman" panose="02020603050405020304" pitchFamily="18" charset="0"/>
                  </a:rPr>
                  <a:t> </a:t>
                </a:r>
                <a:r>
                  <a:rPr lang="en-GB" sz="1000" dirty="0">
                    <a:latin typeface="Calibri" panose="020F0502020204030204" pitchFamily="34" charset="0"/>
                    <a:cs typeface="Times New Roman" panose="02020603050405020304" pitchFamily="18" charset="0"/>
                  </a:rPr>
                  <a:t>we will be learning how to touch type and email in spring term 1. We will look at how to and why communication across email is important. In spring term 2 we will be looking at branching database and simulations. </a:t>
                </a:r>
                <a:r>
                  <a:rPr lang="en-GB" sz="1000" dirty="0">
                    <a:latin typeface="Calibri" panose="020F0502020204030204" pitchFamily="34" charset="0"/>
                    <a:ea typeface="Calibri" panose="020F0502020204030204" pitchFamily="34" charset="0"/>
                    <a:cs typeface="Times New Roman" panose="02020603050405020304" pitchFamily="18" charset="0"/>
                  </a:rPr>
                  <a:t> </a:t>
                </a:r>
                <a:endParaRPr lang="en-GB" sz="1000" dirty="0">
                  <a:latin typeface="Calibri"/>
                  <a:cs typeface="Calibri"/>
                </a:endParaRPr>
              </a:p>
            </p:txBody>
          </p:sp>
        </p:grpSp>
        <p:grpSp>
          <p:nvGrpSpPr>
            <p:cNvPr id="3" name="Group 2">
              <a:extLst>
                <a:ext uri="{FF2B5EF4-FFF2-40B4-BE49-F238E27FC236}">
                  <a16:creationId xmlns:a16="http://schemas.microsoft.com/office/drawing/2014/main" id="{3A6F91BC-0E7E-46E7-9C78-53A2C7B914DF}"/>
                </a:ext>
              </a:extLst>
            </p:cNvPr>
            <p:cNvGrpSpPr/>
            <p:nvPr/>
          </p:nvGrpSpPr>
          <p:grpSpPr>
            <a:xfrm>
              <a:off x="147604" y="5896161"/>
              <a:ext cx="2871228" cy="1540867"/>
              <a:chOff x="1733535" y="4366260"/>
              <a:chExt cx="2525410" cy="1553845"/>
            </a:xfrm>
            <a:grpFill/>
          </p:grpSpPr>
          <p:grpSp>
            <p:nvGrpSpPr>
              <p:cNvPr id="48" name="object 48"/>
              <p:cNvGrpSpPr/>
              <p:nvPr/>
            </p:nvGrpSpPr>
            <p:grpSpPr>
              <a:xfrm>
                <a:off x="1733535" y="4366260"/>
                <a:ext cx="2525410" cy="1553845"/>
                <a:chOff x="1733535" y="4366260"/>
                <a:chExt cx="2525410" cy="1553845"/>
              </a:xfrm>
              <a:grpFill/>
            </p:grpSpPr>
            <p:sp>
              <p:nvSpPr>
                <p:cNvPr id="49" name="object 49"/>
                <p:cNvSpPr/>
                <p:nvPr/>
              </p:nvSpPr>
              <p:spPr>
                <a:xfrm>
                  <a:off x="2192020" y="4366260"/>
                  <a:ext cx="2066925" cy="1553845"/>
                </a:xfrm>
                <a:custGeom>
                  <a:avLst/>
                  <a:gdLst/>
                  <a:ahLst/>
                  <a:cxnLst/>
                  <a:rect l="l" t="t" r="r" b="b"/>
                  <a:pathLst>
                    <a:path w="2066925" h="1553845">
                      <a:moveTo>
                        <a:pt x="2066925"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1"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p:spPr>
              <p:txBody>
                <a:bodyPr wrap="square" lIns="0" tIns="0" rIns="0" bIns="0" rtlCol="0"/>
                <a:lstStyle/>
                <a:p>
                  <a:endParaRPr/>
                </a:p>
              </p:txBody>
            </p:sp>
            <p:sp>
              <p:nvSpPr>
                <p:cNvPr id="50" name="object 50"/>
                <p:cNvSpPr/>
                <p:nvPr/>
              </p:nvSpPr>
              <p:spPr>
                <a:xfrm>
                  <a:off x="1733535" y="4366260"/>
                  <a:ext cx="2525410" cy="1553845"/>
                </a:xfrm>
                <a:custGeom>
                  <a:avLst/>
                  <a:gdLst/>
                  <a:ahLst/>
                  <a:cxnLst/>
                  <a:rect l="l" t="t" r="r" b="b"/>
                  <a:pathLst>
                    <a:path w="2066925" h="1553845">
                      <a:moveTo>
                        <a:pt x="258953"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1"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solidFill>
                  <a:schemeClr val="accent2">
                    <a:lumMod val="40000"/>
                    <a:lumOff val="60000"/>
                  </a:schemeClr>
                </a:solidFill>
                <a:ln w="12699">
                  <a:solidFill>
                    <a:schemeClr val="accent2">
                      <a:lumMod val="50000"/>
                    </a:schemeClr>
                  </a:solidFill>
                </a:ln>
              </p:spPr>
              <p:txBody>
                <a:bodyPr wrap="square" lIns="0" tIns="0" rIns="0" bIns="0" rtlCol="0"/>
                <a:lstStyle/>
                <a:p>
                  <a:endParaRPr dirty="0"/>
                </a:p>
              </p:txBody>
            </p:sp>
          </p:grpSp>
          <p:sp>
            <p:nvSpPr>
              <p:cNvPr id="51" name="object 51"/>
              <p:cNvSpPr txBox="1"/>
              <p:nvPr/>
            </p:nvSpPr>
            <p:spPr>
              <a:xfrm>
                <a:off x="3088767" y="4418812"/>
                <a:ext cx="1126490" cy="221855"/>
              </a:xfrm>
              <a:prstGeom prst="rect">
                <a:avLst/>
              </a:prstGeom>
              <a:solidFill>
                <a:schemeClr val="accent2">
                  <a:lumMod val="50000"/>
                </a:schemeClr>
              </a:solidFill>
            </p:spPr>
            <p:txBody>
              <a:bodyPr vert="horz" wrap="square" lIns="0" tIns="52069" rIns="0" bIns="0" rtlCol="0">
                <a:spAutoFit/>
              </a:bodyPr>
              <a:lstStyle/>
              <a:p>
                <a:pPr marR="95250" algn="r">
                  <a:lnSpc>
                    <a:spcPct val="100000"/>
                  </a:lnSpc>
                  <a:spcBef>
                    <a:spcPts val="409"/>
                  </a:spcBef>
                </a:pPr>
                <a:r>
                  <a:rPr sz="1100" spc="-25" dirty="0">
                    <a:solidFill>
                      <a:srgbClr val="FFFFFF"/>
                    </a:solidFill>
                    <a:latin typeface="Calibri"/>
                    <a:cs typeface="Calibri"/>
                  </a:rPr>
                  <a:t>Art</a:t>
                </a:r>
                <a:endParaRPr sz="1100" dirty="0">
                  <a:latin typeface="Calibri"/>
                  <a:cs typeface="Calibri"/>
                </a:endParaRPr>
              </a:p>
            </p:txBody>
          </p:sp>
          <p:sp>
            <p:nvSpPr>
              <p:cNvPr id="52" name="object 52"/>
              <p:cNvSpPr txBox="1"/>
              <p:nvPr/>
            </p:nvSpPr>
            <p:spPr>
              <a:xfrm>
                <a:off x="1801850" y="4646156"/>
                <a:ext cx="2413407" cy="1042193"/>
              </a:xfrm>
              <a:prstGeom prst="rect">
                <a:avLst/>
              </a:prstGeom>
              <a:solidFill>
                <a:schemeClr val="accent2">
                  <a:lumMod val="40000"/>
                  <a:lumOff val="60000"/>
                </a:schemeClr>
              </a:solidFill>
            </p:spPr>
            <p:txBody>
              <a:bodyPr vert="horz" wrap="square" lIns="0" tIns="13335" rIns="0" bIns="0" rtlCol="0">
                <a:spAutoFit/>
              </a:bodyPr>
              <a:lstStyle/>
              <a:p>
                <a:pPr marL="12700" marR="5080">
                  <a:lnSpc>
                    <a:spcPct val="109600"/>
                  </a:lnSpc>
                  <a:spcBef>
                    <a:spcPts val="105"/>
                  </a:spcBef>
                </a:pPr>
                <a:r>
                  <a:rPr lang="en-GB" sz="1000" dirty="0">
                    <a:latin typeface="Calibri"/>
                    <a:cs typeface="Calibri"/>
                  </a:rPr>
                  <a:t>In</a:t>
                </a:r>
                <a:r>
                  <a:rPr lang="en-GB" sz="1000" b="1" spc="-15" dirty="0">
                    <a:latin typeface="Calibri"/>
                    <a:cs typeface="Calibri"/>
                  </a:rPr>
                  <a:t> Art</a:t>
                </a:r>
                <a:r>
                  <a:rPr lang="en-GB" sz="1000" spc="-15" dirty="0">
                    <a:latin typeface="Calibri"/>
                    <a:cs typeface="Calibri"/>
                  </a:rPr>
                  <a:t> </a:t>
                </a:r>
                <a:r>
                  <a:rPr lang="en-GB" sz="1000" dirty="0">
                    <a:latin typeface="Calibri"/>
                    <a:cs typeface="Calibri"/>
                  </a:rPr>
                  <a:t>we will</a:t>
                </a:r>
                <a:r>
                  <a:rPr lang="en-GB" sz="1000" b="1" dirty="0">
                    <a:latin typeface="Calibri"/>
                    <a:cs typeface="Calibri"/>
                  </a:rPr>
                  <a:t> </a:t>
                </a:r>
                <a:r>
                  <a:rPr lang="en-GB" sz="1000" dirty="0">
                    <a:latin typeface="Calibri"/>
                    <a:cs typeface="Calibri"/>
                  </a:rPr>
                  <a:t>be looking at why Mosaics were important in Roman times and famous artists. We will plan out our mosaic design, make our mosaic and then evaluate in reflection what inspiration we took from artists and our own plans. </a:t>
                </a:r>
              </a:p>
              <a:p>
                <a:pPr marL="12700" marR="5080">
                  <a:lnSpc>
                    <a:spcPct val="109600"/>
                  </a:lnSpc>
                  <a:spcBef>
                    <a:spcPts val="105"/>
                  </a:spcBef>
                </a:pPr>
                <a:endParaRPr lang="en-GB" sz="1000" dirty="0">
                  <a:latin typeface="Calibri"/>
                  <a:cs typeface="Calibri"/>
                </a:endParaRPr>
              </a:p>
            </p:txBody>
          </p:sp>
        </p:grpSp>
        <p:grpSp>
          <p:nvGrpSpPr>
            <p:cNvPr id="95" name="Group 94">
              <a:extLst>
                <a:ext uri="{FF2B5EF4-FFF2-40B4-BE49-F238E27FC236}">
                  <a16:creationId xmlns:a16="http://schemas.microsoft.com/office/drawing/2014/main" id="{F9BE5E4B-60C7-4DC1-B998-9383C2228B65}"/>
                </a:ext>
              </a:extLst>
            </p:cNvPr>
            <p:cNvGrpSpPr/>
            <p:nvPr/>
          </p:nvGrpSpPr>
          <p:grpSpPr>
            <a:xfrm>
              <a:off x="206077" y="3301740"/>
              <a:ext cx="7860238" cy="4127637"/>
              <a:chOff x="1542583" y="1815363"/>
              <a:chExt cx="6954351" cy="4099027"/>
            </a:xfrm>
            <a:grpFill/>
          </p:grpSpPr>
          <p:grpSp>
            <p:nvGrpSpPr>
              <p:cNvPr id="53" name="object 53"/>
              <p:cNvGrpSpPr/>
              <p:nvPr/>
            </p:nvGrpSpPr>
            <p:grpSpPr>
              <a:xfrm>
                <a:off x="1542583" y="1815363"/>
                <a:ext cx="6954351" cy="4099027"/>
                <a:chOff x="1542583" y="1815363"/>
                <a:chExt cx="6954351" cy="4099027"/>
              </a:xfrm>
              <a:grpFill/>
            </p:grpSpPr>
            <p:sp>
              <p:nvSpPr>
                <p:cNvPr id="54" name="object 54"/>
                <p:cNvSpPr/>
                <p:nvPr/>
              </p:nvSpPr>
              <p:spPr>
                <a:xfrm>
                  <a:off x="6430009" y="4360545"/>
                  <a:ext cx="2066925" cy="1553845"/>
                </a:xfrm>
                <a:custGeom>
                  <a:avLst/>
                  <a:gdLst/>
                  <a:ahLst/>
                  <a:cxnLst/>
                  <a:rect l="l" t="t" r="r" b="b"/>
                  <a:pathLst>
                    <a:path w="2066925" h="1553845">
                      <a:moveTo>
                        <a:pt x="2066670"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717" y="1553845"/>
                      </a:lnTo>
                      <a:lnTo>
                        <a:pt x="1854261" y="1549672"/>
                      </a:lnTo>
                      <a:lnTo>
                        <a:pt x="1898069" y="1537642"/>
                      </a:lnTo>
                      <a:lnTo>
                        <a:pt x="1938410" y="1518487"/>
                      </a:lnTo>
                      <a:lnTo>
                        <a:pt x="1974552" y="1492937"/>
                      </a:lnTo>
                      <a:lnTo>
                        <a:pt x="2005763" y="1461726"/>
                      </a:lnTo>
                      <a:lnTo>
                        <a:pt x="2031313" y="1425584"/>
                      </a:lnTo>
                      <a:lnTo>
                        <a:pt x="2050468" y="1385243"/>
                      </a:lnTo>
                      <a:lnTo>
                        <a:pt x="2062498" y="1341435"/>
                      </a:lnTo>
                      <a:lnTo>
                        <a:pt x="2066670" y="1294892"/>
                      </a:lnTo>
                      <a:lnTo>
                        <a:pt x="2066670" y="0"/>
                      </a:lnTo>
                      <a:close/>
                    </a:path>
                  </a:pathLst>
                </a:custGeom>
                <a:solidFill>
                  <a:schemeClr val="accent2">
                    <a:lumMod val="40000"/>
                    <a:lumOff val="60000"/>
                  </a:schemeClr>
                </a:solidFill>
                <a:ln>
                  <a:solidFill>
                    <a:schemeClr val="accent1"/>
                  </a:solidFill>
                </a:ln>
              </p:spPr>
              <p:txBody>
                <a:bodyPr wrap="square" lIns="0" tIns="0" rIns="0" bIns="0" rtlCol="0"/>
                <a:lstStyle/>
                <a:p>
                  <a:endParaRPr/>
                </a:p>
              </p:txBody>
            </p:sp>
            <p:sp>
              <p:nvSpPr>
                <p:cNvPr id="55" name="object 55"/>
                <p:cNvSpPr/>
                <p:nvPr/>
              </p:nvSpPr>
              <p:spPr>
                <a:xfrm>
                  <a:off x="1542583" y="1815363"/>
                  <a:ext cx="2622999" cy="994809"/>
                </a:xfrm>
                <a:custGeom>
                  <a:avLst/>
                  <a:gdLst/>
                  <a:ahLst/>
                  <a:cxnLst/>
                  <a:rect l="l" t="t" r="r" b="b"/>
                  <a:pathLst>
                    <a:path w="2066925" h="1553845">
                      <a:moveTo>
                        <a:pt x="258953" y="0"/>
                      </a:moveTo>
                      <a:lnTo>
                        <a:pt x="2066670" y="0"/>
                      </a:lnTo>
                      <a:lnTo>
                        <a:pt x="2066670" y="1294892"/>
                      </a:lnTo>
                      <a:lnTo>
                        <a:pt x="2062498" y="1341435"/>
                      </a:lnTo>
                      <a:lnTo>
                        <a:pt x="2050468" y="1385243"/>
                      </a:lnTo>
                      <a:lnTo>
                        <a:pt x="2031313" y="1425584"/>
                      </a:lnTo>
                      <a:lnTo>
                        <a:pt x="2005763" y="1461726"/>
                      </a:lnTo>
                      <a:lnTo>
                        <a:pt x="1974552" y="1492937"/>
                      </a:lnTo>
                      <a:lnTo>
                        <a:pt x="1938410" y="1518487"/>
                      </a:lnTo>
                      <a:lnTo>
                        <a:pt x="1898069" y="1537642"/>
                      </a:lnTo>
                      <a:lnTo>
                        <a:pt x="1854261" y="1549672"/>
                      </a:lnTo>
                      <a:lnTo>
                        <a:pt x="180771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solidFill>
                  <a:schemeClr val="accent2">
                    <a:lumMod val="40000"/>
                    <a:lumOff val="60000"/>
                  </a:schemeClr>
                </a:solidFill>
                <a:ln w="12700">
                  <a:solidFill>
                    <a:schemeClr val="accent2">
                      <a:lumMod val="50000"/>
                    </a:schemeClr>
                  </a:solidFill>
                </a:ln>
              </p:spPr>
              <p:txBody>
                <a:bodyPr wrap="square" lIns="0" tIns="0" rIns="0" bIns="0" rtlCol="0"/>
                <a:lstStyle/>
                <a:p>
                  <a:endParaRPr dirty="0"/>
                </a:p>
              </p:txBody>
            </p:sp>
          </p:grpSp>
          <p:sp>
            <p:nvSpPr>
              <p:cNvPr id="56" name="object 56"/>
              <p:cNvSpPr txBox="1"/>
              <p:nvPr/>
            </p:nvSpPr>
            <p:spPr>
              <a:xfrm>
                <a:off x="2993108" y="1840148"/>
                <a:ext cx="1126490" cy="220317"/>
              </a:xfrm>
              <a:prstGeom prst="rect">
                <a:avLst/>
              </a:prstGeom>
              <a:solidFill>
                <a:schemeClr val="accent2">
                  <a:lumMod val="50000"/>
                </a:schemeClr>
              </a:solidFill>
            </p:spPr>
            <p:txBody>
              <a:bodyPr vert="horz" wrap="square" lIns="0" tIns="52069" rIns="0" bIns="0" rtlCol="0">
                <a:spAutoFit/>
              </a:bodyPr>
              <a:lstStyle/>
              <a:p>
                <a:pPr marR="93345" algn="r">
                  <a:lnSpc>
                    <a:spcPct val="100000"/>
                  </a:lnSpc>
                  <a:spcBef>
                    <a:spcPts val="409"/>
                  </a:spcBef>
                </a:pPr>
                <a:r>
                  <a:rPr lang="en-GB" sz="1100" spc="-25" dirty="0">
                    <a:solidFill>
                      <a:srgbClr val="FFFFFF"/>
                    </a:solidFill>
                    <a:latin typeface="Calibri"/>
                    <a:cs typeface="Calibri"/>
                  </a:rPr>
                  <a:t>French</a:t>
                </a:r>
                <a:endParaRPr sz="1100" dirty="0">
                  <a:latin typeface="Calibri"/>
                  <a:cs typeface="Calibri"/>
                </a:endParaRPr>
              </a:p>
            </p:txBody>
          </p:sp>
        </p:grpSp>
        <p:grpSp>
          <p:nvGrpSpPr>
            <p:cNvPr id="87" name="Group 86">
              <a:extLst>
                <a:ext uri="{FF2B5EF4-FFF2-40B4-BE49-F238E27FC236}">
                  <a16:creationId xmlns:a16="http://schemas.microsoft.com/office/drawing/2014/main" id="{5DE10F3D-6BE0-4D0E-98DA-B12233D5364A}"/>
                </a:ext>
              </a:extLst>
            </p:cNvPr>
            <p:cNvGrpSpPr/>
            <p:nvPr/>
          </p:nvGrpSpPr>
          <p:grpSpPr>
            <a:xfrm>
              <a:off x="3138656" y="5892835"/>
              <a:ext cx="2436413" cy="1552007"/>
              <a:chOff x="4170254" y="4362450"/>
              <a:chExt cx="2201971" cy="1553845"/>
            </a:xfrm>
            <a:grpFill/>
          </p:grpSpPr>
          <p:grpSp>
            <p:nvGrpSpPr>
              <p:cNvPr id="58" name="object 58"/>
              <p:cNvGrpSpPr/>
              <p:nvPr/>
            </p:nvGrpSpPr>
            <p:grpSpPr>
              <a:xfrm>
                <a:off x="4170254" y="4362450"/>
                <a:ext cx="2201971" cy="1553845"/>
                <a:chOff x="4170254" y="4362450"/>
                <a:chExt cx="2201971" cy="1553845"/>
              </a:xfrm>
              <a:grpFill/>
            </p:grpSpPr>
            <p:sp>
              <p:nvSpPr>
                <p:cNvPr id="59" name="object 59"/>
                <p:cNvSpPr/>
                <p:nvPr/>
              </p:nvSpPr>
              <p:spPr>
                <a:xfrm>
                  <a:off x="4305300" y="4362450"/>
                  <a:ext cx="2066925" cy="1553845"/>
                </a:xfrm>
                <a:custGeom>
                  <a:avLst/>
                  <a:gdLst/>
                  <a:ahLst/>
                  <a:cxnLst/>
                  <a:rect l="l" t="t" r="r" b="b"/>
                  <a:pathLst>
                    <a:path w="2066925" h="1553845">
                      <a:moveTo>
                        <a:pt x="2066925"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a:p>
              </p:txBody>
            </p:sp>
            <p:sp>
              <p:nvSpPr>
                <p:cNvPr id="60" name="object 60"/>
                <p:cNvSpPr/>
                <p:nvPr/>
              </p:nvSpPr>
              <p:spPr>
                <a:xfrm>
                  <a:off x="4170254" y="4362450"/>
                  <a:ext cx="2201971" cy="1553845"/>
                </a:xfrm>
                <a:custGeom>
                  <a:avLst/>
                  <a:gdLst/>
                  <a:ahLst/>
                  <a:cxnLst/>
                  <a:rect l="l" t="t" r="r" b="b"/>
                  <a:pathLst>
                    <a:path w="2066925" h="1553845">
                      <a:moveTo>
                        <a:pt x="258952"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solidFill>
                  <a:schemeClr val="accent2">
                    <a:lumMod val="40000"/>
                    <a:lumOff val="60000"/>
                  </a:schemeClr>
                </a:solidFill>
                <a:ln w="12700">
                  <a:solidFill>
                    <a:schemeClr val="accent2">
                      <a:lumMod val="50000"/>
                    </a:schemeClr>
                  </a:solidFill>
                </a:ln>
              </p:spPr>
              <p:txBody>
                <a:bodyPr wrap="square" lIns="0" tIns="0" rIns="0" bIns="0" rtlCol="0"/>
                <a:lstStyle/>
                <a:p>
                  <a:endParaRPr dirty="0"/>
                </a:p>
              </p:txBody>
            </p:sp>
          </p:grpSp>
          <p:sp>
            <p:nvSpPr>
              <p:cNvPr id="61" name="object 61"/>
              <p:cNvSpPr txBox="1"/>
              <p:nvPr/>
            </p:nvSpPr>
            <p:spPr>
              <a:xfrm>
                <a:off x="5236864" y="4378542"/>
                <a:ext cx="1126490" cy="312420"/>
              </a:xfrm>
              <a:prstGeom prst="rect">
                <a:avLst/>
              </a:prstGeom>
              <a:solidFill>
                <a:schemeClr val="accent2">
                  <a:lumMod val="50000"/>
                </a:schemeClr>
              </a:solidFill>
              <a:ln>
                <a:noFill/>
              </a:ln>
            </p:spPr>
            <p:txBody>
              <a:bodyPr vert="horz" wrap="square" lIns="0" tIns="51435" rIns="0" bIns="0" rtlCol="0">
                <a:spAutoFit/>
              </a:bodyPr>
              <a:lstStyle/>
              <a:p>
                <a:pPr marL="685800">
                  <a:lnSpc>
                    <a:spcPct val="100000"/>
                  </a:lnSpc>
                  <a:spcBef>
                    <a:spcPts val="405"/>
                  </a:spcBef>
                </a:pPr>
                <a:r>
                  <a:rPr sz="1100" spc="-10" dirty="0">
                    <a:solidFill>
                      <a:srgbClr val="FFFFFF"/>
                    </a:solidFill>
                    <a:latin typeface="Calibri"/>
                    <a:cs typeface="Calibri"/>
                  </a:rPr>
                  <a:t>Music</a:t>
                </a:r>
                <a:endParaRPr sz="1100" dirty="0">
                  <a:latin typeface="Calibri"/>
                  <a:cs typeface="Calibri"/>
                </a:endParaRPr>
              </a:p>
            </p:txBody>
          </p:sp>
          <p:sp>
            <p:nvSpPr>
              <p:cNvPr id="62" name="object 62"/>
              <p:cNvSpPr txBox="1"/>
              <p:nvPr/>
            </p:nvSpPr>
            <p:spPr>
              <a:xfrm>
                <a:off x="4187475" y="4567509"/>
                <a:ext cx="2178486" cy="1189425"/>
              </a:xfrm>
              <a:prstGeom prst="rect">
                <a:avLst/>
              </a:prstGeom>
              <a:solidFill>
                <a:schemeClr val="accent2">
                  <a:lumMod val="40000"/>
                  <a:lumOff val="60000"/>
                </a:schemeClr>
              </a:solidFill>
            </p:spPr>
            <p:txBody>
              <a:bodyPr vert="horz" wrap="square" lIns="0" tIns="11430" rIns="0" bIns="0" rtlCol="0">
                <a:spAutoFit/>
              </a:bodyPr>
              <a:lstStyle/>
              <a:p>
                <a:pPr marL="12700" marR="5080">
                  <a:lnSpc>
                    <a:spcPct val="109800"/>
                  </a:lnSpc>
                  <a:spcBef>
                    <a:spcPts val="90"/>
                  </a:spcBef>
                </a:pPr>
                <a:r>
                  <a:rPr lang="en-GB" sz="1000" dirty="0">
                    <a:latin typeface="Calibri"/>
                    <a:cs typeface="Calibri"/>
                  </a:rPr>
                  <a:t>In</a:t>
                </a:r>
                <a:r>
                  <a:rPr lang="en-GB" sz="1000" spc="-15" dirty="0">
                    <a:latin typeface="Calibri"/>
                    <a:cs typeface="Calibri"/>
                  </a:rPr>
                  <a:t> </a:t>
                </a:r>
                <a:r>
                  <a:rPr lang="en-GB" sz="1000" b="1" dirty="0">
                    <a:latin typeface="Calibri"/>
                    <a:cs typeface="Calibri"/>
                  </a:rPr>
                  <a:t>Music </a:t>
                </a:r>
                <a:r>
                  <a:rPr lang="en-GB" sz="1000" dirty="0">
                    <a:latin typeface="Calibri"/>
                    <a:cs typeface="Calibri"/>
                  </a:rPr>
                  <a:t>in spring term 1 we will look at “playing in a band” unit from charanga.  This will cover singing, listening, playing and performing. In spring term 2 we will be looking at the unit “composing using your imagination”. We will look at wide range of musical styles and write our own music. </a:t>
                </a:r>
              </a:p>
            </p:txBody>
          </p:sp>
        </p:grpSp>
        <p:grpSp>
          <p:nvGrpSpPr>
            <p:cNvPr id="2" name="Group 1">
              <a:extLst>
                <a:ext uri="{FF2B5EF4-FFF2-40B4-BE49-F238E27FC236}">
                  <a16:creationId xmlns:a16="http://schemas.microsoft.com/office/drawing/2014/main" id="{7EE0EE62-208F-4BD7-A1C0-2CF25A8E572C}"/>
                </a:ext>
              </a:extLst>
            </p:cNvPr>
            <p:cNvGrpSpPr/>
            <p:nvPr/>
          </p:nvGrpSpPr>
          <p:grpSpPr>
            <a:xfrm>
              <a:off x="8254167" y="4344838"/>
              <a:ext cx="2259837" cy="1459117"/>
              <a:chOff x="60325" y="4356100"/>
              <a:chExt cx="2079625" cy="1566545"/>
            </a:xfrm>
            <a:grpFill/>
          </p:grpSpPr>
          <p:grpSp>
            <p:nvGrpSpPr>
              <p:cNvPr id="77" name="object 77"/>
              <p:cNvGrpSpPr/>
              <p:nvPr/>
            </p:nvGrpSpPr>
            <p:grpSpPr>
              <a:xfrm>
                <a:off x="60325" y="4356100"/>
                <a:ext cx="2079625" cy="1566545"/>
                <a:chOff x="60325" y="4356100"/>
                <a:chExt cx="2079625" cy="1566545"/>
              </a:xfrm>
              <a:grpFill/>
            </p:grpSpPr>
            <p:sp>
              <p:nvSpPr>
                <p:cNvPr id="78" name="object 78"/>
                <p:cNvSpPr/>
                <p:nvPr/>
              </p:nvSpPr>
              <p:spPr>
                <a:xfrm>
                  <a:off x="66675" y="4362450"/>
                  <a:ext cx="2066925" cy="1553845"/>
                </a:xfrm>
                <a:custGeom>
                  <a:avLst/>
                  <a:gdLst/>
                  <a:ahLst/>
                  <a:cxnLst/>
                  <a:rect l="l" t="t" r="r" b="b"/>
                  <a:pathLst>
                    <a:path w="2066925" h="1553845">
                      <a:moveTo>
                        <a:pt x="2066925" y="0"/>
                      </a:moveTo>
                      <a:lnTo>
                        <a:pt x="258978" y="0"/>
                      </a:lnTo>
                      <a:lnTo>
                        <a:pt x="212427" y="4172"/>
                      </a:lnTo>
                      <a:lnTo>
                        <a:pt x="168613" y="16202"/>
                      </a:lnTo>
                      <a:lnTo>
                        <a:pt x="128268" y="35357"/>
                      </a:lnTo>
                      <a:lnTo>
                        <a:pt x="92122" y="60907"/>
                      </a:lnTo>
                      <a:lnTo>
                        <a:pt x="60909" y="92118"/>
                      </a:lnTo>
                      <a:lnTo>
                        <a:pt x="35358"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a:p>
              </p:txBody>
            </p:sp>
            <p:sp>
              <p:nvSpPr>
                <p:cNvPr id="79" name="object 79"/>
                <p:cNvSpPr/>
                <p:nvPr/>
              </p:nvSpPr>
              <p:spPr>
                <a:xfrm>
                  <a:off x="66675" y="4362450"/>
                  <a:ext cx="2066925" cy="1553845"/>
                </a:xfrm>
                <a:custGeom>
                  <a:avLst/>
                  <a:gdLst/>
                  <a:ahLst/>
                  <a:cxnLst/>
                  <a:rect l="l" t="t" r="r" b="b"/>
                  <a:pathLst>
                    <a:path w="2066925" h="1553845">
                      <a:moveTo>
                        <a:pt x="258978"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8" y="128260"/>
                      </a:lnTo>
                      <a:lnTo>
                        <a:pt x="60909" y="92118"/>
                      </a:lnTo>
                      <a:lnTo>
                        <a:pt x="92122" y="60907"/>
                      </a:lnTo>
                      <a:lnTo>
                        <a:pt x="128268" y="35357"/>
                      </a:lnTo>
                      <a:lnTo>
                        <a:pt x="168613" y="16202"/>
                      </a:lnTo>
                      <a:lnTo>
                        <a:pt x="212427" y="4172"/>
                      </a:lnTo>
                      <a:lnTo>
                        <a:pt x="258978" y="0"/>
                      </a:lnTo>
                      <a:close/>
                    </a:path>
                  </a:pathLst>
                </a:custGeom>
                <a:solidFill>
                  <a:schemeClr val="accent2">
                    <a:lumMod val="40000"/>
                    <a:lumOff val="60000"/>
                  </a:schemeClr>
                </a:solidFill>
                <a:ln w="12700">
                  <a:solidFill>
                    <a:schemeClr val="accent2">
                      <a:lumMod val="50000"/>
                    </a:schemeClr>
                  </a:solidFill>
                </a:ln>
              </p:spPr>
              <p:txBody>
                <a:bodyPr wrap="square" lIns="0" tIns="0" rIns="0" bIns="0" rtlCol="0"/>
                <a:lstStyle/>
                <a:p>
                  <a:endParaRPr/>
                </a:p>
              </p:txBody>
            </p:sp>
          </p:grpSp>
          <p:sp>
            <p:nvSpPr>
              <p:cNvPr id="80" name="object 80"/>
              <p:cNvSpPr txBox="1"/>
              <p:nvPr/>
            </p:nvSpPr>
            <p:spPr>
              <a:xfrm>
                <a:off x="622300" y="4415002"/>
                <a:ext cx="1467624" cy="223138"/>
              </a:xfrm>
              <a:prstGeom prst="rect">
                <a:avLst/>
              </a:prstGeom>
              <a:solidFill>
                <a:schemeClr val="accent2">
                  <a:lumMod val="50000"/>
                </a:schemeClr>
              </a:solidFill>
            </p:spPr>
            <p:txBody>
              <a:bodyPr vert="horz" wrap="square" lIns="0" tIns="53340" rIns="0" bIns="0" rtlCol="0">
                <a:spAutoFit/>
              </a:bodyPr>
              <a:lstStyle/>
              <a:p>
                <a:pPr marL="154940" algn="r">
                  <a:lnSpc>
                    <a:spcPct val="100000"/>
                  </a:lnSpc>
                  <a:spcBef>
                    <a:spcPts val="420"/>
                  </a:spcBef>
                </a:pPr>
                <a:r>
                  <a:rPr sz="1100" dirty="0">
                    <a:solidFill>
                      <a:srgbClr val="FFFFFF"/>
                    </a:solidFill>
                    <a:latin typeface="Calibri"/>
                    <a:cs typeface="Calibri"/>
                  </a:rPr>
                  <a:t>Design</a:t>
                </a:r>
                <a:r>
                  <a:rPr sz="1100" spc="-15" dirty="0">
                    <a:solidFill>
                      <a:srgbClr val="FFFFFF"/>
                    </a:solidFill>
                    <a:latin typeface="Calibri"/>
                    <a:cs typeface="Calibri"/>
                  </a:rPr>
                  <a:t> </a:t>
                </a:r>
                <a:r>
                  <a:rPr sz="1100" dirty="0">
                    <a:solidFill>
                      <a:srgbClr val="FFFFFF"/>
                    </a:solidFill>
                    <a:latin typeface="Calibri"/>
                    <a:cs typeface="Calibri"/>
                  </a:rPr>
                  <a:t>&amp;</a:t>
                </a:r>
                <a:r>
                  <a:rPr sz="1100" spc="-5" dirty="0">
                    <a:solidFill>
                      <a:srgbClr val="FFFFFF"/>
                    </a:solidFill>
                    <a:latin typeface="Calibri"/>
                    <a:cs typeface="Calibri"/>
                  </a:rPr>
                  <a:t> </a:t>
                </a:r>
                <a:r>
                  <a:rPr sz="1100" spc="-10" dirty="0">
                    <a:solidFill>
                      <a:srgbClr val="FFFFFF"/>
                    </a:solidFill>
                    <a:latin typeface="Calibri"/>
                    <a:cs typeface="Calibri"/>
                  </a:rPr>
                  <a:t>Technology</a:t>
                </a:r>
                <a:endParaRPr sz="1100" dirty="0">
                  <a:latin typeface="Calibri"/>
                  <a:cs typeface="Calibri"/>
                </a:endParaRPr>
              </a:p>
            </p:txBody>
          </p:sp>
          <p:sp>
            <p:nvSpPr>
              <p:cNvPr id="81" name="object 81"/>
              <p:cNvSpPr txBox="1"/>
              <p:nvPr/>
            </p:nvSpPr>
            <p:spPr>
              <a:xfrm>
                <a:off x="74449" y="4702536"/>
                <a:ext cx="2050438" cy="1093745"/>
              </a:xfrm>
              <a:prstGeom prst="rect">
                <a:avLst/>
              </a:prstGeom>
              <a:solidFill>
                <a:schemeClr val="accent2">
                  <a:lumMod val="40000"/>
                  <a:lumOff val="60000"/>
                </a:schemeClr>
              </a:solidFill>
            </p:spPr>
            <p:txBody>
              <a:bodyPr vert="horz" wrap="square" lIns="0" tIns="11430" rIns="0" bIns="0" rtlCol="0">
                <a:spAutoFit/>
              </a:bodyPr>
              <a:lstStyle/>
              <a:p>
                <a:pPr marL="12700" marR="5080">
                  <a:lnSpc>
                    <a:spcPct val="109800"/>
                  </a:lnSpc>
                  <a:spcBef>
                    <a:spcPts val="90"/>
                  </a:spcBef>
                </a:pPr>
                <a:r>
                  <a:rPr lang="en-GB" sz="1000" dirty="0">
                    <a:latin typeface="Calibri"/>
                    <a:cs typeface="Calibri"/>
                  </a:rPr>
                  <a:t>In</a:t>
                </a:r>
                <a:r>
                  <a:rPr lang="en-GB" sz="1000" spc="-15" dirty="0">
                    <a:latin typeface="Calibri"/>
                    <a:cs typeface="Calibri"/>
                  </a:rPr>
                  <a:t> </a:t>
                </a:r>
                <a:r>
                  <a:rPr lang="en-GB" sz="1000" b="1" dirty="0">
                    <a:latin typeface="Calibri"/>
                    <a:cs typeface="Calibri"/>
                  </a:rPr>
                  <a:t>D&amp;T</a:t>
                </a:r>
                <a:r>
                  <a:rPr lang="en-GB" sz="1000" dirty="0">
                    <a:latin typeface="Calibri"/>
                    <a:cs typeface="Calibri"/>
                  </a:rPr>
                  <a:t> we will</a:t>
                </a:r>
                <a:r>
                  <a:rPr lang="en-GB" sz="1000" b="1" dirty="0">
                    <a:latin typeface="Calibri"/>
                    <a:cs typeface="Calibri"/>
                  </a:rPr>
                  <a:t> </a:t>
                </a:r>
                <a:r>
                  <a:rPr lang="en-GB" sz="1000" dirty="0">
                    <a:latin typeface="Calibri"/>
                    <a:cs typeface="Calibri"/>
                  </a:rPr>
                  <a:t>be looking at why clay pots were important to Roman’s. We will observe clay pots they have been made and design, make and evaluate our own clay pots. We will be learning how to make clay pots and practice different shapes. </a:t>
                </a:r>
              </a:p>
            </p:txBody>
          </p:sp>
        </p:grpSp>
        <p:grpSp>
          <p:nvGrpSpPr>
            <p:cNvPr id="96" name="Group 95">
              <a:extLst>
                <a:ext uri="{FF2B5EF4-FFF2-40B4-BE49-F238E27FC236}">
                  <a16:creationId xmlns:a16="http://schemas.microsoft.com/office/drawing/2014/main" id="{1A118F0C-4F0F-48EF-9737-C24DC61EC92F}"/>
                </a:ext>
              </a:extLst>
            </p:cNvPr>
            <p:cNvGrpSpPr/>
            <p:nvPr/>
          </p:nvGrpSpPr>
          <p:grpSpPr>
            <a:xfrm>
              <a:off x="8228950" y="5886485"/>
              <a:ext cx="2246036" cy="1534471"/>
              <a:chOff x="8520430" y="4291329"/>
              <a:chExt cx="2078989" cy="1566545"/>
            </a:xfrm>
            <a:grpFill/>
          </p:grpSpPr>
          <p:grpSp>
            <p:nvGrpSpPr>
              <p:cNvPr id="82" name="object 82"/>
              <p:cNvGrpSpPr/>
              <p:nvPr/>
            </p:nvGrpSpPr>
            <p:grpSpPr>
              <a:xfrm>
                <a:off x="8520430" y="4291329"/>
                <a:ext cx="2078989" cy="1566545"/>
                <a:chOff x="8520430" y="4291329"/>
                <a:chExt cx="2078989" cy="1566545"/>
              </a:xfrm>
              <a:grpFill/>
            </p:grpSpPr>
            <p:sp>
              <p:nvSpPr>
                <p:cNvPr id="83" name="object 83"/>
                <p:cNvSpPr/>
                <p:nvPr/>
              </p:nvSpPr>
              <p:spPr>
                <a:xfrm>
                  <a:off x="8526780" y="4297679"/>
                  <a:ext cx="2066289" cy="1553845"/>
                </a:xfrm>
                <a:custGeom>
                  <a:avLst/>
                  <a:gdLst/>
                  <a:ahLst/>
                  <a:cxnLst/>
                  <a:rect l="l" t="t" r="r" b="b"/>
                  <a:pathLst>
                    <a:path w="2066290" h="1553845">
                      <a:moveTo>
                        <a:pt x="2066290"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337" y="1553845"/>
                      </a:lnTo>
                      <a:lnTo>
                        <a:pt x="1853880" y="1549672"/>
                      </a:lnTo>
                      <a:lnTo>
                        <a:pt x="1897688" y="1537642"/>
                      </a:lnTo>
                      <a:lnTo>
                        <a:pt x="1938029" y="1518487"/>
                      </a:lnTo>
                      <a:lnTo>
                        <a:pt x="1974171" y="1492937"/>
                      </a:lnTo>
                      <a:lnTo>
                        <a:pt x="2005382" y="1461726"/>
                      </a:lnTo>
                      <a:lnTo>
                        <a:pt x="2030932" y="1425584"/>
                      </a:lnTo>
                      <a:lnTo>
                        <a:pt x="2050087" y="1385243"/>
                      </a:lnTo>
                      <a:lnTo>
                        <a:pt x="2062117" y="1341435"/>
                      </a:lnTo>
                      <a:lnTo>
                        <a:pt x="2066290" y="1294892"/>
                      </a:lnTo>
                      <a:lnTo>
                        <a:pt x="2066290" y="0"/>
                      </a:lnTo>
                      <a:close/>
                    </a:path>
                  </a:pathLst>
                </a:custGeom>
                <a:grpFill/>
                <a:ln>
                  <a:solidFill>
                    <a:schemeClr val="accent2">
                      <a:lumMod val="50000"/>
                    </a:schemeClr>
                  </a:solidFill>
                </a:ln>
              </p:spPr>
              <p:txBody>
                <a:bodyPr wrap="square" lIns="0" tIns="0" rIns="0" bIns="0" rtlCol="0"/>
                <a:lstStyle/>
                <a:p>
                  <a:endParaRPr/>
                </a:p>
              </p:txBody>
            </p:sp>
            <p:sp>
              <p:nvSpPr>
                <p:cNvPr id="84" name="object 84"/>
                <p:cNvSpPr/>
                <p:nvPr/>
              </p:nvSpPr>
              <p:spPr>
                <a:xfrm>
                  <a:off x="8526780" y="4297679"/>
                  <a:ext cx="2066289" cy="1553845"/>
                </a:xfrm>
                <a:custGeom>
                  <a:avLst/>
                  <a:gdLst/>
                  <a:ahLst/>
                  <a:cxnLst/>
                  <a:rect l="l" t="t" r="r" b="b"/>
                  <a:pathLst>
                    <a:path w="2066290" h="1553845">
                      <a:moveTo>
                        <a:pt x="258952" y="0"/>
                      </a:moveTo>
                      <a:lnTo>
                        <a:pt x="2066290" y="0"/>
                      </a:lnTo>
                      <a:lnTo>
                        <a:pt x="2066290" y="1294892"/>
                      </a:lnTo>
                      <a:lnTo>
                        <a:pt x="2062117" y="1341435"/>
                      </a:lnTo>
                      <a:lnTo>
                        <a:pt x="2050087" y="1385243"/>
                      </a:lnTo>
                      <a:lnTo>
                        <a:pt x="2030932" y="1425584"/>
                      </a:lnTo>
                      <a:lnTo>
                        <a:pt x="2005382" y="1461726"/>
                      </a:lnTo>
                      <a:lnTo>
                        <a:pt x="1974171" y="1492937"/>
                      </a:lnTo>
                      <a:lnTo>
                        <a:pt x="1938029" y="1518487"/>
                      </a:lnTo>
                      <a:lnTo>
                        <a:pt x="1897688" y="1537642"/>
                      </a:lnTo>
                      <a:lnTo>
                        <a:pt x="1853880" y="1549672"/>
                      </a:lnTo>
                      <a:lnTo>
                        <a:pt x="180733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solidFill>
                  <a:schemeClr val="accent2">
                    <a:lumMod val="40000"/>
                    <a:lumOff val="60000"/>
                  </a:schemeClr>
                </a:solidFill>
                <a:ln w="12700">
                  <a:solidFill>
                    <a:schemeClr val="accent2">
                      <a:lumMod val="50000"/>
                    </a:schemeClr>
                  </a:solidFill>
                </a:ln>
              </p:spPr>
              <p:txBody>
                <a:bodyPr wrap="square" lIns="0" tIns="0" rIns="0" bIns="0" rtlCol="0"/>
                <a:lstStyle/>
                <a:p>
                  <a:endParaRPr/>
                </a:p>
              </p:txBody>
            </p:sp>
          </p:grpSp>
          <p:sp>
            <p:nvSpPr>
              <p:cNvPr id="85" name="object 85"/>
              <p:cNvSpPr txBox="1"/>
              <p:nvPr/>
            </p:nvSpPr>
            <p:spPr>
              <a:xfrm>
                <a:off x="9423272" y="4350232"/>
                <a:ext cx="1126490" cy="312420"/>
              </a:xfrm>
              <a:prstGeom prst="rect">
                <a:avLst/>
              </a:prstGeom>
              <a:solidFill>
                <a:schemeClr val="accent2">
                  <a:lumMod val="50000"/>
                </a:schemeClr>
              </a:solidFill>
            </p:spPr>
            <p:txBody>
              <a:bodyPr vert="horz" wrap="square" lIns="0" tIns="52069" rIns="0" bIns="0" rtlCol="0">
                <a:spAutoFit/>
              </a:bodyPr>
              <a:lstStyle/>
              <a:p>
                <a:pPr marL="732155">
                  <a:lnSpc>
                    <a:spcPct val="100000"/>
                  </a:lnSpc>
                  <a:spcBef>
                    <a:spcPts val="409"/>
                  </a:spcBef>
                </a:pPr>
                <a:r>
                  <a:rPr sz="1100" spc="-20" dirty="0">
                    <a:solidFill>
                      <a:srgbClr val="FFFFFF"/>
                    </a:solidFill>
                    <a:latin typeface="Calibri"/>
                    <a:cs typeface="Calibri"/>
                  </a:rPr>
                  <a:t>PSHE</a:t>
                </a:r>
                <a:endParaRPr sz="1100" dirty="0">
                  <a:latin typeface="Calibri"/>
                  <a:cs typeface="Calibri"/>
                </a:endParaRPr>
              </a:p>
            </p:txBody>
          </p:sp>
          <p:sp>
            <p:nvSpPr>
              <p:cNvPr id="86" name="object 86"/>
              <p:cNvSpPr txBox="1"/>
              <p:nvPr/>
            </p:nvSpPr>
            <p:spPr>
              <a:xfrm>
                <a:off x="8573593" y="4625111"/>
                <a:ext cx="2011623" cy="1041998"/>
              </a:xfrm>
              <a:prstGeom prst="rect">
                <a:avLst/>
              </a:prstGeom>
              <a:solidFill>
                <a:schemeClr val="accent2">
                  <a:lumMod val="40000"/>
                  <a:lumOff val="60000"/>
                </a:schemeClr>
              </a:solidFill>
            </p:spPr>
            <p:txBody>
              <a:bodyPr vert="horz" wrap="square" lIns="0" tIns="13335" rIns="0" bIns="0" rtlCol="0">
                <a:spAutoFit/>
              </a:bodyPr>
              <a:lstStyle/>
              <a:p>
                <a:pPr marL="12700" marR="5080">
                  <a:lnSpc>
                    <a:spcPct val="109600"/>
                  </a:lnSpc>
                  <a:spcBef>
                    <a:spcPts val="105"/>
                  </a:spcBef>
                </a:pPr>
                <a:r>
                  <a:rPr lang="en-GB" sz="1000" dirty="0">
                    <a:latin typeface="Calibri"/>
                    <a:cs typeface="Calibri"/>
                  </a:rPr>
                  <a:t>In</a:t>
                </a:r>
                <a:r>
                  <a:rPr lang="en-GB" sz="1000" spc="-20" dirty="0">
                    <a:latin typeface="Calibri"/>
                    <a:cs typeface="Calibri"/>
                  </a:rPr>
                  <a:t> </a:t>
                </a:r>
                <a:r>
                  <a:rPr lang="en-GB" sz="1000" b="1" dirty="0">
                    <a:latin typeface="Calibri"/>
                    <a:cs typeface="Calibri"/>
                  </a:rPr>
                  <a:t>PSHE</a:t>
                </a:r>
                <a:r>
                  <a:rPr lang="en-GB" sz="1000" spc="-15" dirty="0">
                    <a:latin typeface="Calibri"/>
                    <a:cs typeface="Calibri"/>
                  </a:rPr>
                  <a:t> </a:t>
                </a:r>
                <a:r>
                  <a:rPr lang="en-GB" sz="1000" dirty="0">
                    <a:latin typeface="Calibri"/>
                    <a:cs typeface="Calibri"/>
                  </a:rPr>
                  <a:t>we</a:t>
                </a:r>
                <a:r>
                  <a:rPr lang="en-GB" sz="1000" spc="-25" dirty="0">
                    <a:latin typeface="Calibri"/>
                    <a:cs typeface="Calibri"/>
                  </a:rPr>
                  <a:t> </a:t>
                </a:r>
                <a:r>
                  <a:rPr lang="en-GB" sz="1000" dirty="0">
                    <a:latin typeface="Calibri"/>
                    <a:cs typeface="Calibri"/>
                  </a:rPr>
                  <a:t>will be looking at the unit of “living in the wider world”. This will include the value of rules and laws, how the internet is used and accessing information. In addition, we will also look at different jobs, skills and personal goals. </a:t>
                </a:r>
              </a:p>
            </p:txBody>
          </p:sp>
        </p:grpSp>
        <p:sp>
          <p:nvSpPr>
            <p:cNvPr id="93" name="Rectangle: Rounded Corners 92">
              <a:extLst>
                <a:ext uri="{FF2B5EF4-FFF2-40B4-BE49-F238E27FC236}">
                  <a16:creationId xmlns:a16="http://schemas.microsoft.com/office/drawing/2014/main" id="{B54D9C16-CA4C-483D-9DD7-B539DB6A612E}"/>
                </a:ext>
              </a:extLst>
            </p:cNvPr>
            <p:cNvSpPr/>
            <p:nvPr/>
          </p:nvSpPr>
          <p:spPr>
            <a:xfrm>
              <a:off x="204770" y="233359"/>
              <a:ext cx="3104065" cy="1077288"/>
            </a:xfrm>
            <a:prstGeom prst="roundRect">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50000"/>
                  </a:schemeClr>
                </a:solidFill>
              </a:endParaRPr>
            </a:p>
          </p:txBody>
        </p:sp>
        <p:grpSp>
          <p:nvGrpSpPr>
            <p:cNvPr id="105" name="Group 104">
              <a:extLst>
                <a:ext uri="{FF2B5EF4-FFF2-40B4-BE49-F238E27FC236}">
                  <a16:creationId xmlns:a16="http://schemas.microsoft.com/office/drawing/2014/main" id="{E0DE0FE8-6BE8-4B90-9B0F-53364BE48442}"/>
                </a:ext>
              </a:extLst>
            </p:cNvPr>
            <p:cNvGrpSpPr/>
            <p:nvPr/>
          </p:nvGrpSpPr>
          <p:grpSpPr>
            <a:xfrm>
              <a:off x="195764" y="4426697"/>
              <a:ext cx="2826333" cy="1391920"/>
              <a:chOff x="4985862" y="2893209"/>
              <a:chExt cx="2826333" cy="1391920"/>
            </a:xfrm>
            <a:grpFill/>
          </p:grpSpPr>
          <p:sp>
            <p:nvSpPr>
              <p:cNvPr id="110" name="object 26">
                <a:extLst>
                  <a:ext uri="{FF2B5EF4-FFF2-40B4-BE49-F238E27FC236}">
                    <a16:creationId xmlns:a16="http://schemas.microsoft.com/office/drawing/2014/main" id="{D61BD57D-A26C-49B5-A2DC-1EC5FE34F75D}"/>
                  </a:ext>
                </a:extLst>
              </p:cNvPr>
              <p:cNvSpPr/>
              <p:nvPr/>
            </p:nvSpPr>
            <p:spPr>
              <a:xfrm>
                <a:off x="4985862" y="2893209"/>
                <a:ext cx="2826333" cy="1391920"/>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solidFill>
                <a:schemeClr val="accent2">
                  <a:lumMod val="40000"/>
                  <a:lumOff val="60000"/>
                </a:schemeClr>
              </a:solidFill>
              <a:ln w="12700">
                <a:solidFill>
                  <a:schemeClr val="accent2">
                    <a:lumMod val="50000"/>
                  </a:schemeClr>
                </a:solidFill>
              </a:ln>
            </p:spPr>
            <p:txBody>
              <a:bodyPr wrap="square" lIns="0" tIns="0" rIns="0" bIns="0" rtlCol="0"/>
              <a:lstStyle/>
              <a:p>
                <a:endParaRPr dirty="0"/>
              </a:p>
            </p:txBody>
          </p:sp>
          <p:sp>
            <p:nvSpPr>
              <p:cNvPr id="107" name="object 27">
                <a:extLst>
                  <a:ext uri="{FF2B5EF4-FFF2-40B4-BE49-F238E27FC236}">
                    <a16:creationId xmlns:a16="http://schemas.microsoft.com/office/drawing/2014/main" id="{074F6480-BFC8-4D2A-B3A5-F2946019EE2C}"/>
                  </a:ext>
                </a:extLst>
              </p:cNvPr>
              <p:cNvSpPr txBox="1"/>
              <p:nvPr/>
            </p:nvSpPr>
            <p:spPr>
              <a:xfrm>
                <a:off x="6363467" y="2991508"/>
                <a:ext cx="1381141" cy="221855"/>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Geography</a:t>
                </a:r>
                <a:endParaRPr sz="1100" dirty="0">
                  <a:latin typeface="Calibri"/>
                  <a:cs typeface="Calibri"/>
                </a:endParaRPr>
              </a:p>
            </p:txBody>
          </p:sp>
        </p:grpSp>
        <p:sp>
          <p:nvSpPr>
            <p:cNvPr id="111" name="Rectangle: Rounded Corners 110">
              <a:extLst>
                <a:ext uri="{FF2B5EF4-FFF2-40B4-BE49-F238E27FC236}">
                  <a16:creationId xmlns:a16="http://schemas.microsoft.com/office/drawing/2014/main" id="{0B5863E5-EF73-4E96-AB2B-AA9CA04B0EEB}"/>
                </a:ext>
              </a:extLst>
            </p:cNvPr>
            <p:cNvSpPr/>
            <p:nvPr/>
          </p:nvSpPr>
          <p:spPr>
            <a:xfrm>
              <a:off x="179396" y="1366111"/>
              <a:ext cx="3104065" cy="801940"/>
            </a:xfrm>
            <a:prstGeom prst="roundRect">
              <a:avLst/>
            </a:prstGeom>
            <a:solidFill>
              <a:schemeClr val="accent2">
                <a:lumMod val="5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bg1"/>
                  </a:solidFill>
                </a:rPr>
                <a:t>Amber</a:t>
              </a:r>
            </a:p>
            <a:p>
              <a:pPr algn="ctr"/>
              <a:r>
                <a:rPr lang="en-GB" sz="1400" dirty="0">
                  <a:solidFill>
                    <a:schemeClr val="bg1"/>
                  </a:solidFill>
                </a:rPr>
                <a:t>Year 3/4</a:t>
              </a:r>
            </a:p>
            <a:p>
              <a:pPr algn="ctr"/>
              <a:r>
                <a:rPr lang="en-GB" sz="1400" dirty="0">
                  <a:solidFill>
                    <a:schemeClr val="bg1"/>
                  </a:solidFill>
                </a:rPr>
                <a:t>Autumn Term</a:t>
              </a:r>
            </a:p>
          </p:txBody>
        </p:sp>
        <p:pic>
          <p:nvPicPr>
            <p:cNvPr id="112" name="Picture 111">
              <a:extLst>
                <a:ext uri="{FF2B5EF4-FFF2-40B4-BE49-F238E27FC236}">
                  <a16:creationId xmlns:a16="http://schemas.microsoft.com/office/drawing/2014/main" id="{0EF87405-6528-4D3B-B55C-E4307020E5C3}"/>
                </a:ext>
              </a:extLst>
            </p:cNvPr>
            <p:cNvPicPr/>
            <p:nvPr/>
          </p:nvPicPr>
          <p:blipFill rotWithShape="1">
            <a:blip r:embed="rId2" cstate="print">
              <a:extLst>
                <a:ext uri="{28A0092B-C50C-407E-A947-70E740481C1C}">
                  <a14:useLocalDpi xmlns:a14="http://schemas.microsoft.com/office/drawing/2010/main" val="0"/>
                </a:ext>
              </a:extLst>
            </a:blip>
            <a:srcRect l="39834" t="23824" r="38411" b="41361"/>
            <a:stretch/>
          </p:blipFill>
          <p:spPr bwMode="auto">
            <a:xfrm>
              <a:off x="1217698" y="273979"/>
              <a:ext cx="1078207" cy="1017226"/>
            </a:xfrm>
            <a:prstGeom prst="rect">
              <a:avLst/>
            </a:prstGeom>
            <a:grpFill/>
            <a:ln>
              <a:noFill/>
            </a:ln>
            <a:extLst>
              <a:ext uri="{53640926-AAD7-44D8-BBD7-CCE9431645EC}">
                <a14:shadowObscured xmlns:a14="http://schemas.microsoft.com/office/drawing/2010/main"/>
              </a:ext>
            </a:extLst>
          </p:spPr>
        </p:pic>
        <p:sp>
          <p:nvSpPr>
            <p:cNvPr id="11" name="Rectangle 10">
              <a:extLst>
                <a:ext uri="{FF2B5EF4-FFF2-40B4-BE49-F238E27FC236}">
                  <a16:creationId xmlns:a16="http://schemas.microsoft.com/office/drawing/2014/main" id="{132E97FE-95E3-4503-BF0F-697F8590C879}"/>
                </a:ext>
              </a:extLst>
            </p:cNvPr>
            <p:cNvSpPr/>
            <p:nvPr/>
          </p:nvSpPr>
          <p:spPr>
            <a:xfrm>
              <a:off x="1895276" y="2292529"/>
              <a:ext cx="1291676" cy="211384"/>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100" dirty="0"/>
                <a:t>Our Topic</a:t>
              </a:r>
            </a:p>
          </p:txBody>
        </p:sp>
      </p:grpSp>
      <p:sp>
        <p:nvSpPr>
          <p:cNvPr id="17" name="TextBox 16">
            <a:extLst>
              <a:ext uri="{FF2B5EF4-FFF2-40B4-BE49-F238E27FC236}">
                <a16:creationId xmlns:a16="http://schemas.microsoft.com/office/drawing/2014/main" id="{E70F1460-F483-46C9-9126-E9F269D2E96A}"/>
              </a:ext>
            </a:extLst>
          </p:cNvPr>
          <p:cNvSpPr txBox="1"/>
          <p:nvPr/>
        </p:nvSpPr>
        <p:spPr>
          <a:xfrm>
            <a:off x="6794500" y="5876553"/>
            <a:ext cx="1176500" cy="261610"/>
          </a:xfrm>
          <a:prstGeom prst="rect">
            <a:avLst/>
          </a:prstGeom>
          <a:solidFill>
            <a:schemeClr val="accent2">
              <a:lumMod val="50000"/>
            </a:schemeClr>
          </a:solidFill>
        </p:spPr>
        <p:txBody>
          <a:bodyPr wrap="square" rtlCol="0">
            <a:spAutoFit/>
          </a:bodyPr>
          <a:lstStyle/>
          <a:p>
            <a:pPr algn="r"/>
            <a:r>
              <a:rPr lang="en-GB" sz="1100" dirty="0">
                <a:solidFill>
                  <a:schemeClr val="bg1"/>
                </a:solidFill>
                <a:latin typeface="+mn-lt"/>
              </a:rPr>
              <a:t>PE</a:t>
            </a:r>
          </a:p>
        </p:txBody>
      </p:sp>
      <p:sp>
        <p:nvSpPr>
          <p:cNvPr id="30" name="TextBox 29">
            <a:extLst>
              <a:ext uri="{FF2B5EF4-FFF2-40B4-BE49-F238E27FC236}">
                <a16:creationId xmlns:a16="http://schemas.microsoft.com/office/drawing/2014/main" id="{E8760838-8D84-4990-B4C9-BFB5D5426B94}"/>
              </a:ext>
            </a:extLst>
          </p:cNvPr>
          <p:cNvSpPr txBox="1"/>
          <p:nvPr/>
        </p:nvSpPr>
        <p:spPr>
          <a:xfrm>
            <a:off x="5771855" y="6066787"/>
            <a:ext cx="2259705" cy="1323439"/>
          </a:xfrm>
          <a:prstGeom prst="rect">
            <a:avLst/>
          </a:prstGeom>
          <a:solidFill>
            <a:schemeClr val="accent2">
              <a:lumMod val="40000"/>
              <a:lumOff val="60000"/>
            </a:schemeClr>
          </a:solidFill>
        </p:spPr>
        <p:txBody>
          <a:bodyPr wrap="square" rtlCol="0">
            <a:spAutoFit/>
          </a:bodyPr>
          <a:lstStyle/>
          <a:p>
            <a:r>
              <a:rPr lang="en-GB" sz="1000" dirty="0">
                <a:latin typeface="Calibri"/>
                <a:cs typeface="Calibri"/>
              </a:rPr>
              <a:t>In</a:t>
            </a:r>
            <a:r>
              <a:rPr lang="en-GB" sz="1000" spc="-15" dirty="0">
                <a:latin typeface="Calibri"/>
                <a:cs typeface="Calibri"/>
              </a:rPr>
              <a:t> </a:t>
            </a:r>
            <a:r>
              <a:rPr lang="en-GB" sz="1000" b="1" dirty="0">
                <a:latin typeface="Calibri"/>
                <a:cs typeface="Calibri"/>
              </a:rPr>
              <a:t>PE</a:t>
            </a:r>
            <a:r>
              <a:rPr lang="en-GB" sz="1000" b="1" spc="-15" dirty="0">
                <a:latin typeface="Calibri"/>
                <a:cs typeface="Calibri"/>
              </a:rPr>
              <a:t> </a:t>
            </a:r>
            <a:r>
              <a:rPr lang="en-GB" sz="1000" dirty="0">
                <a:latin typeface="Calibri"/>
                <a:cs typeface="Calibri"/>
              </a:rPr>
              <a:t>we will be learning about dance indoors in spring term 1. We will also be continuing to learn about hockey and playing games in teams. In Spring term 2 we will be learning about ball skills indoors and focusing on tennis outdoors. We learn the rules of tennis and what means to play as a team. </a:t>
            </a:r>
          </a:p>
        </p:txBody>
      </p:sp>
      <p:sp>
        <p:nvSpPr>
          <p:cNvPr id="10" name="TextBox 9">
            <a:extLst>
              <a:ext uri="{FF2B5EF4-FFF2-40B4-BE49-F238E27FC236}">
                <a16:creationId xmlns:a16="http://schemas.microsoft.com/office/drawing/2014/main" id="{B488A48B-CF44-4924-9030-22CF29A62328}"/>
              </a:ext>
            </a:extLst>
          </p:cNvPr>
          <p:cNvSpPr txBox="1"/>
          <p:nvPr/>
        </p:nvSpPr>
        <p:spPr>
          <a:xfrm>
            <a:off x="300262" y="2633594"/>
            <a:ext cx="2829985" cy="246221"/>
          </a:xfrm>
          <a:prstGeom prst="rect">
            <a:avLst/>
          </a:prstGeom>
          <a:noFill/>
        </p:spPr>
        <p:txBody>
          <a:bodyPr wrap="square" rtlCol="0">
            <a:spAutoFit/>
          </a:bodyPr>
          <a:lstStyle/>
          <a:p>
            <a:r>
              <a:rPr lang="en-GB" sz="1000" dirty="0">
                <a:latin typeface="+mj-lt"/>
              </a:rPr>
              <a:t>Our </a:t>
            </a:r>
            <a:r>
              <a:rPr lang="en-GB" sz="1000" b="1" dirty="0">
                <a:latin typeface="+mj-lt"/>
              </a:rPr>
              <a:t>Topic </a:t>
            </a:r>
            <a:r>
              <a:rPr lang="en-GB" sz="1000" dirty="0">
                <a:latin typeface="+mj-lt"/>
              </a:rPr>
              <a:t>will be based on Romans. </a:t>
            </a:r>
          </a:p>
        </p:txBody>
      </p:sp>
      <p:sp>
        <p:nvSpPr>
          <p:cNvPr id="14" name="TextBox 13">
            <a:extLst>
              <a:ext uri="{FF2B5EF4-FFF2-40B4-BE49-F238E27FC236}">
                <a16:creationId xmlns:a16="http://schemas.microsoft.com/office/drawing/2014/main" id="{66351736-1ED0-4640-AAEA-739E083A8DF9}"/>
              </a:ext>
            </a:extLst>
          </p:cNvPr>
          <p:cNvSpPr txBox="1"/>
          <p:nvPr/>
        </p:nvSpPr>
        <p:spPr>
          <a:xfrm>
            <a:off x="191758" y="3608356"/>
            <a:ext cx="3078689" cy="738664"/>
          </a:xfrm>
          <a:prstGeom prst="rect">
            <a:avLst/>
          </a:prstGeom>
          <a:noFill/>
        </p:spPr>
        <p:txBody>
          <a:bodyPr wrap="square" rtlCol="0">
            <a:spAutoFit/>
          </a:bodyPr>
          <a:lstStyle/>
          <a:p>
            <a:r>
              <a:rPr lang="en-US" sz="1000" dirty="0">
                <a:solidFill>
                  <a:srgbClr val="000000"/>
                </a:solidFill>
                <a:latin typeface="+mj-lt"/>
                <a:cs typeface="Calibri"/>
              </a:rPr>
              <a:t>In </a:t>
            </a:r>
            <a:r>
              <a:rPr lang="en-US" sz="1000" b="1" dirty="0">
                <a:solidFill>
                  <a:srgbClr val="000000"/>
                </a:solidFill>
                <a:latin typeface="+mj-lt"/>
                <a:cs typeface="Calibri"/>
              </a:rPr>
              <a:t>French </a:t>
            </a:r>
            <a:r>
              <a:rPr lang="en-US" sz="1000" dirty="0">
                <a:solidFill>
                  <a:srgbClr val="000000"/>
                </a:solidFill>
                <a:latin typeface="+mj-lt"/>
                <a:cs typeface="Calibri"/>
              </a:rPr>
              <a:t>the topics we will be looking at are how to speak / write about my home, the classroom (</a:t>
            </a:r>
            <a:r>
              <a:rPr lang="en-US" sz="1000" dirty="0" err="1">
                <a:solidFill>
                  <a:srgbClr val="000000"/>
                </a:solidFill>
                <a:latin typeface="+mj-lt"/>
                <a:cs typeface="Calibri"/>
              </a:rPr>
              <a:t>en</a:t>
            </a:r>
            <a:r>
              <a:rPr lang="en-US" sz="1000" dirty="0">
                <a:solidFill>
                  <a:srgbClr val="000000"/>
                </a:solidFill>
                <a:latin typeface="+mj-lt"/>
                <a:cs typeface="Calibri"/>
              </a:rPr>
              <a:t> </a:t>
            </a:r>
            <a:r>
              <a:rPr lang="en-US" sz="1000" dirty="0" err="1">
                <a:solidFill>
                  <a:srgbClr val="000000"/>
                </a:solidFill>
                <a:latin typeface="+mj-lt"/>
                <a:cs typeface="Calibri"/>
              </a:rPr>
              <a:t>classe</a:t>
            </a:r>
            <a:r>
              <a:rPr lang="en-US" sz="1000" dirty="0">
                <a:solidFill>
                  <a:srgbClr val="000000"/>
                </a:solidFill>
                <a:latin typeface="+mj-lt"/>
                <a:cs typeface="Calibri"/>
              </a:rPr>
              <a:t>) and Romans</a:t>
            </a:r>
            <a:r>
              <a:rPr lang="en-US" sz="1000" b="1" u="sng" dirty="0">
                <a:solidFill>
                  <a:srgbClr val="000000"/>
                </a:solidFill>
                <a:latin typeface="+mj-lt"/>
                <a:cs typeface="Calibri"/>
              </a:rPr>
              <a:t>. </a:t>
            </a:r>
            <a:endParaRPr lang="en-GB" sz="1000" b="1" u="sng" dirty="0">
              <a:latin typeface="+mj-lt"/>
              <a:cs typeface="Calibri"/>
            </a:endParaRPr>
          </a:p>
          <a:p>
            <a:endParaRPr lang="en-GB" sz="1050" dirty="0"/>
          </a:p>
        </p:txBody>
      </p:sp>
      <p:sp>
        <p:nvSpPr>
          <p:cNvPr id="12" name="Rectangle 11">
            <a:extLst>
              <a:ext uri="{FF2B5EF4-FFF2-40B4-BE49-F238E27FC236}">
                <a16:creationId xmlns:a16="http://schemas.microsoft.com/office/drawing/2014/main" id="{ED6C454F-905B-46D7-A84E-872319999679}"/>
              </a:ext>
            </a:extLst>
          </p:cNvPr>
          <p:cNvSpPr/>
          <p:nvPr/>
        </p:nvSpPr>
        <p:spPr>
          <a:xfrm>
            <a:off x="195764" y="4809048"/>
            <a:ext cx="2758746" cy="922945"/>
          </a:xfrm>
          <a:prstGeom prst="rect">
            <a:avLst/>
          </a:prstGeom>
        </p:spPr>
        <p:txBody>
          <a:bodyPr wrap="square">
            <a:spAutoFit/>
          </a:bodyPr>
          <a:lstStyle/>
          <a:p>
            <a:pPr marL="12700" marR="5080">
              <a:lnSpc>
                <a:spcPct val="108500"/>
              </a:lnSpc>
              <a:spcBef>
                <a:spcPts val="105"/>
              </a:spcBef>
            </a:pPr>
            <a:r>
              <a:rPr lang="en-GB" sz="1000" dirty="0">
                <a:latin typeface="Calibri" panose="020F0502020204030204" pitchFamily="34" charset="0"/>
                <a:ea typeface="Calibri" panose="020F0502020204030204" pitchFamily="34" charset="0"/>
                <a:cs typeface="Calibri" panose="020F0502020204030204" pitchFamily="34" charset="0"/>
              </a:rPr>
              <a:t>In</a:t>
            </a:r>
            <a:r>
              <a:rPr lang="en-GB" sz="1000" b="1" spc="-15" dirty="0">
                <a:latin typeface="Calibri" panose="020F0502020204030204" pitchFamily="34" charset="0"/>
                <a:ea typeface="Calibri" panose="020F0502020204030204" pitchFamily="34" charset="0"/>
                <a:cs typeface="Calibri" panose="020F0502020204030204" pitchFamily="34" charset="0"/>
              </a:rPr>
              <a:t> </a:t>
            </a:r>
            <a:r>
              <a:rPr lang="en-GB" sz="1000" b="1" dirty="0">
                <a:latin typeface="Calibri" panose="020F0502020204030204" pitchFamily="34" charset="0"/>
                <a:ea typeface="Calibri" panose="020F0502020204030204" pitchFamily="34" charset="0"/>
                <a:cs typeface="Calibri" panose="020F0502020204030204" pitchFamily="34" charset="0"/>
              </a:rPr>
              <a:t>Geography </a:t>
            </a:r>
            <a:r>
              <a:rPr lang="en-GB" sz="1000" dirty="0">
                <a:latin typeface="Calibri" panose="020F0502020204030204" pitchFamily="34" charset="0"/>
                <a:ea typeface="Calibri" panose="020F0502020204030204" pitchFamily="34" charset="0"/>
                <a:cs typeface="Calibri" panose="020F0502020204030204" pitchFamily="34" charset="0"/>
              </a:rPr>
              <a:t>we will be looking at mountains and rivers. This will include the links between human and physical geography. We will look at the types of settlement and land use regarding how this is affected by mountains and rivers.  </a:t>
            </a:r>
          </a:p>
        </p:txBody>
      </p:sp>
      <p:pic>
        <p:nvPicPr>
          <p:cNvPr id="16" name="Picture 15">
            <a:extLst>
              <a:ext uri="{FF2B5EF4-FFF2-40B4-BE49-F238E27FC236}">
                <a16:creationId xmlns:a16="http://schemas.microsoft.com/office/drawing/2014/main" id="{7388A6E0-1DE2-4F68-8790-D5E31BE15599}"/>
              </a:ext>
            </a:extLst>
          </p:cNvPr>
          <p:cNvPicPr>
            <a:picLocks noChangeAspect="1"/>
          </p:cNvPicPr>
          <p:nvPr/>
        </p:nvPicPr>
        <p:blipFill>
          <a:blip r:embed="rId3"/>
          <a:stretch>
            <a:fillRect/>
          </a:stretch>
        </p:blipFill>
        <p:spPr>
          <a:xfrm>
            <a:off x="8191227" y="225529"/>
            <a:ext cx="2322777" cy="43285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1229</TotalTime>
  <Words>928</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3/4 Autumn Term Year A</dc:title>
  <dc:creator>Debbie Williams</dc:creator>
  <cp:lastModifiedBy>Headteacher</cp:lastModifiedBy>
  <cp:revision>60</cp:revision>
  <dcterms:created xsi:type="dcterms:W3CDTF">2023-07-18T08:33:30Z</dcterms:created>
  <dcterms:modified xsi:type="dcterms:W3CDTF">2025-04-03T13:16:53Z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2022-09-29T00:00:00Z</vt:filetime>
  </property>
  <property fmtid="{D5CDD505-2E9C-101B-9397-08002B2CF9AE}" pid="3" name="Creator">
    <vt:lpwstr>Microsoft® Word for Microsoft 365</vt:lpwstr>
  </property>
  <property fmtid="{D5CDD505-2E9C-101B-9397-08002B2CF9AE}" pid="4" name="LastSaved">
    <vt:filetime>2023-07-18T00:00:00Z</vt:filetime>
  </property>
  <property fmtid="{D5CDD505-2E9C-101B-9397-08002B2CF9AE}" pid="5" name="Producer">
    <vt:lpwstr>Microsoft® Word for Microsoft 365</vt:lpwstr>
  </property>
</Properties>
</file>